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7556500" cy="10693400"/>
  <p:notesSz cx="6797675" cy="9926638"/>
  <p:embeddedFontLst>
    <p:embeddedFont>
      <p:font typeface="Bugaki" panose="020B0604020202020204" charset="0"/>
      <p:regular r:id="rId6"/>
    </p:embeddedFont>
    <p:embeddedFont>
      <p:font typeface="Childos Arabic" panose="020B0604020202020204" charset="-78"/>
      <p:regular r:id="rId7"/>
    </p:embeddedFont>
    <p:embeddedFont>
      <p:font typeface="One Little Font" panose="020B0604020202020204" charset="0"/>
      <p:regular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9B2F03-6C56-C7D5-8EE4-726BDA196551}" v="24" dt="2026-01-19T20:16:49.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98" d="100"/>
          <a:sy n="98" d="100"/>
        </p:scale>
        <p:origin x="1062" y="-30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sp>
        <p:nvSpPr>
          <p:cNvPr id="35" name="Oval 34"/>
          <p:cNvSpPr/>
          <p:nvPr/>
        </p:nvSpPr>
        <p:spPr>
          <a:xfrm rot="5400000">
            <a:off x="5031334" y="1663375"/>
            <a:ext cx="1186370" cy="1241344"/>
          </a:xfrm>
          <a:prstGeom prst="ellipse">
            <a:avLst/>
          </a:prstGeom>
          <a:blipFill>
            <a:blip r:embed="rId2"/>
            <a:stretch>
              <a:fillRect/>
            </a:stretch>
          </a:blipFill>
          <a:ln w="7620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 name="Freeform 2"/>
          <p:cNvSpPr/>
          <p:nvPr/>
        </p:nvSpPr>
        <p:spPr>
          <a:xfrm>
            <a:off x="6538111" y="933858"/>
            <a:ext cx="656365" cy="685800"/>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a:off x="28887" y="3292410"/>
            <a:ext cx="7192550"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5549407" y="9184523"/>
            <a:ext cx="2074333" cy="1538792"/>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7"/>
            <a:stretch>
              <a:fillRect/>
            </a:stretch>
          </a:blipFill>
        </p:spPr>
      </p:sp>
      <p:sp>
        <p:nvSpPr>
          <p:cNvPr id="7" name="Freeform 7"/>
          <p:cNvSpPr/>
          <p:nvPr/>
        </p:nvSpPr>
        <p:spPr>
          <a:xfrm>
            <a:off x="6591364" y="-1525650"/>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8"/>
            <a:stretch>
              <a:fillRect/>
            </a:stretch>
          </a:blipFill>
        </p:spPr>
      </p:sp>
      <p:sp>
        <p:nvSpPr>
          <p:cNvPr id="8" name="Freeform 8"/>
          <p:cNvSpPr/>
          <p:nvPr/>
        </p:nvSpPr>
        <p:spPr>
          <a:xfrm>
            <a:off x="75305" y="9146915"/>
            <a:ext cx="1578947" cy="999164"/>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9"/>
            <a:stretch>
              <a:fillRect/>
            </a:stretch>
          </a:blipFill>
        </p:spPr>
      </p:sp>
      <p:sp>
        <p:nvSpPr>
          <p:cNvPr id="9" name="Freeform 9"/>
          <p:cNvSpPr/>
          <p:nvPr/>
        </p:nvSpPr>
        <p:spPr>
          <a:xfrm>
            <a:off x="38890" y="5244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0"/>
            <a:stretch>
              <a:fillRect/>
            </a:stretch>
          </a:blipFill>
        </p:spPr>
      </p:sp>
      <p:sp>
        <p:nvSpPr>
          <p:cNvPr id="13" name="TextBox 13"/>
          <p:cNvSpPr txBox="1"/>
          <p:nvPr/>
        </p:nvSpPr>
        <p:spPr>
          <a:xfrm>
            <a:off x="1270108" y="693919"/>
            <a:ext cx="5449099" cy="769441"/>
          </a:xfrm>
          <a:prstGeom prst="rect">
            <a:avLst/>
          </a:prstGeom>
        </p:spPr>
        <p:txBody>
          <a:bodyPr wrap="square" lIns="0" tIns="0" rIns="0" bIns="0" rtlCol="0" anchor="t">
            <a:spAutoFit/>
          </a:bodyPr>
          <a:lstStyle/>
          <a:p>
            <a:pPr algn="ctr">
              <a:lnSpc>
                <a:spcPts val="2966"/>
              </a:lnSpc>
            </a:pPr>
            <a:r>
              <a:rPr lang="en-US" dirty="0">
                <a:solidFill>
                  <a:srgbClr val="000000"/>
                </a:solidFill>
                <a:latin typeface="Childos Arabic"/>
                <a:ea typeface="Childos Arabic"/>
                <a:cs typeface="Childos Arabic"/>
                <a:sym typeface="Childos Arabic"/>
              </a:rPr>
              <a:t>Meet your new teacher and support staff.  </a:t>
            </a:r>
          </a:p>
          <a:p>
            <a:pPr algn="ctr">
              <a:lnSpc>
                <a:spcPts val="2966"/>
              </a:lnSpc>
              <a:spcBef>
                <a:spcPct val="0"/>
              </a:spcBef>
            </a:pPr>
            <a:r>
              <a:rPr lang="en-US" dirty="0">
                <a:solidFill>
                  <a:srgbClr val="000000"/>
                </a:solidFill>
                <a:latin typeface="Childos Arabic"/>
                <a:ea typeface="Childos Arabic"/>
                <a:cs typeface="Childos Arabic"/>
                <a:sym typeface="Childos Arabic"/>
              </a:rPr>
              <a:t>We can’t wait to see you!</a:t>
            </a:r>
          </a:p>
        </p:txBody>
      </p:sp>
      <p:grpSp>
        <p:nvGrpSpPr>
          <p:cNvPr id="15" name="Group 15"/>
          <p:cNvGrpSpPr>
            <a:grpSpLocks noChangeAspect="1"/>
          </p:cNvGrpSpPr>
          <p:nvPr/>
        </p:nvGrpSpPr>
        <p:grpSpPr>
          <a:xfrm>
            <a:off x="385363" y="6167401"/>
            <a:ext cx="2688139" cy="268813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353368" y="5947373"/>
            <a:ext cx="4082482" cy="3382061"/>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2" name="TextBox 22"/>
          <p:cNvSpPr txBox="1"/>
          <p:nvPr/>
        </p:nvSpPr>
        <p:spPr>
          <a:xfrm>
            <a:off x="936005" y="90348"/>
            <a:ext cx="6054419" cy="743793"/>
          </a:xfrm>
          <a:prstGeom prst="rect">
            <a:avLst/>
          </a:prstGeom>
        </p:spPr>
        <p:txBody>
          <a:bodyPr wrap="square" lIns="0" tIns="0" rIns="0" bIns="0" rtlCol="0" anchor="t">
            <a:spAutoFit/>
          </a:bodyPr>
          <a:lstStyle/>
          <a:p>
            <a:pPr algn="ctr">
              <a:lnSpc>
                <a:spcPts val="5827"/>
              </a:lnSpc>
              <a:spcBef>
                <a:spcPct val="0"/>
              </a:spcBef>
            </a:pPr>
            <a:r>
              <a:rPr lang="en-US" sz="4000" dirty="0">
                <a:solidFill>
                  <a:srgbClr val="FABB17"/>
                </a:solidFill>
                <a:latin typeface="Childos Arabic"/>
                <a:ea typeface="Childos Arabic"/>
                <a:cs typeface="Childos Arabic"/>
                <a:sym typeface="Childos Arabic"/>
              </a:rPr>
              <a:t>Hello and Welcome to R.S</a:t>
            </a:r>
          </a:p>
        </p:txBody>
      </p:sp>
      <p:sp>
        <p:nvSpPr>
          <p:cNvPr id="23" name="TextBox 23"/>
          <p:cNvSpPr txBox="1"/>
          <p:nvPr/>
        </p:nvSpPr>
        <p:spPr>
          <a:xfrm>
            <a:off x="1982354" y="3329054"/>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R.S!</a:t>
            </a:r>
          </a:p>
        </p:txBody>
      </p:sp>
      <p:sp>
        <p:nvSpPr>
          <p:cNvPr id="24" name="TextBox 24"/>
          <p:cNvSpPr txBox="1"/>
          <p:nvPr/>
        </p:nvSpPr>
        <p:spPr>
          <a:xfrm>
            <a:off x="3454796" y="6120910"/>
            <a:ext cx="3945420" cy="3275256"/>
          </a:xfrm>
          <a:prstGeom prst="rect">
            <a:avLst/>
          </a:prstGeom>
        </p:spPr>
        <p:txBody>
          <a:bodyPr wrap="square" lIns="0" tIns="0" rIns="0" bIns="0" rtlCol="0" anchor="t">
            <a:spAutoFit/>
          </a:bodyPr>
          <a:lstStyle/>
          <a:p>
            <a:pPr lvl="0"/>
            <a:r>
              <a:rPr lang="en-GB" sz="1200" dirty="0">
                <a:solidFill>
                  <a:prstClr val="black"/>
                </a:solidFill>
                <a:latin typeface="Childos Arabic" panose="020B0604020202020204" charset="-78"/>
                <a:cs typeface="Childos Arabic" panose="020B0604020202020204" charset="-78"/>
              </a:rPr>
              <a:t>Hi, I'm Miss Franklin, your child's class teacher. I’ve been teaching in Reception for just over a year now and absolutely love it! I’m a passionate and enthusiastic teacher who puts your child at the heart of everything I do. I believe in creating a warm, caring, and nurturing environment where every child feels valued and supported. At the same time, I ensure that clear and consistent boundaries are set to help children feel safe, respected, and ready to learn. I have two wonderful children of my own—an 11-year-old and a lively 2-year-old—so I completely understand how special and important these early years are. My favourite colour is blue, and I absolutely love the stories written by Julia Donaldson. </a:t>
            </a:r>
            <a:r>
              <a:rPr lang="en-GB" sz="1200" i="1" dirty="0">
                <a:solidFill>
                  <a:prstClr val="black"/>
                </a:solidFill>
                <a:latin typeface="Childos Arabic" panose="020B0604020202020204" charset="-78"/>
                <a:cs typeface="Childos Arabic" panose="020B0604020202020204" charset="-78"/>
              </a:rPr>
              <a:t>Stick Man</a:t>
            </a:r>
            <a:r>
              <a:rPr lang="en-GB" sz="1200" dirty="0">
                <a:solidFill>
                  <a:prstClr val="black"/>
                </a:solidFill>
                <a:latin typeface="Childos Arabic" panose="020B0604020202020204" charset="-78"/>
                <a:cs typeface="Childos Arabic" panose="020B0604020202020204" charset="-78"/>
              </a:rPr>
              <a:t> is my all-time favourite story, especially because it features one of my favourite people—Santa! I’m really looking forward to getting to know your little ones and helping them grow this year. Together, we’re going to have a fantastic time!</a:t>
            </a:r>
          </a:p>
          <a:p>
            <a:pPr marL="195655" lvl="1" algn="ctr">
              <a:lnSpc>
                <a:spcPts val="2537"/>
              </a:lnSpc>
            </a:pPr>
            <a:r>
              <a:rPr lang="en-US" spc="54" dirty="0">
                <a:solidFill>
                  <a:srgbClr val="000000"/>
                </a:solidFill>
                <a:latin typeface="Childos Arabic" panose="020B0604020202020204" charset="-78"/>
                <a:ea typeface="One Little Font"/>
                <a:cs typeface="Childos Arabic" panose="020B0604020202020204" charset="-78"/>
                <a:sym typeface="One Little Font"/>
              </a:rPr>
              <a:t> </a:t>
            </a:r>
          </a:p>
        </p:txBody>
      </p:sp>
      <p:sp>
        <p:nvSpPr>
          <p:cNvPr id="25" name="TextBox 25"/>
          <p:cNvSpPr txBox="1"/>
          <p:nvPr/>
        </p:nvSpPr>
        <p:spPr>
          <a:xfrm>
            <a:off x="154317" y="5772389"/>
            <a:ext cx="3619366" cy="410369"/>
          </a:xfrm>
          <a:prstGeom prst="rect">
            <a:avLst/>
          </a:prstGeom>
        </p:spPr>
        <p:txBody>
          <a:bodyPr lIns="0" tIns="0" rIns="0" bIns="0" rtlCol="0" anchor="t">
            <a:spAutoFit/>
          </a:bodyPr>
          <a:lstStyle/>
          <a:p>
            <a:pPr algn="l">
              <a:lnSpc>
                <a:spcPts val="3220"/>
              </a:lnSpc>
              <a:spcBef>
                <a:spcPct val="0"/>
              </a:spcBef>
            </a:pPr>
            <a:r>
              <a:rPr lang="en-US" sz="2300" dirty="0">
                <a:solidFill>
                  <a:srgbClr val="FABB17"/>
                </a:solidFill>
                <a:latin typeface="Bugaki"/>
                <a:ea typeface="Bugaki"/>
                <a:cs typeface="Bugaki"/>
                <a:sym typeface="Bugaki"/>
              </a:rPr>
              <a:t>Our new classroom</a:t>
            </a:r>
          </a:p>
        </p:txBody>
      </p:sp>
      <p:sp>
        <p:nvSpPr>
          <p:cNvPr id="26" name="TextBox 26"/>
          <p:cNvSpPr txBox="1"/>
          <p:nvPr/>
        </p:nvSpPr>
        <p:spPr>
          <a:xfrm>
            <a:off x="1814857" y="9594039"/>
            <a:ext cx="5328986" cy="256480"/>
          </a:xfrm>
          <a:prstGeom prst="rect">
            <a:avLst/>
          </a:prstGeom>
        </p:spPr>
        <p:txBody>
          <a:bodyPr wrap="square" lIns="0" tIns="0" rIns="0" bIns="0" rtlCol="0" anchor="t">
            <a:spAutoFit/>
          </a:bodyPr>
          <a:lstStyle/>
          <a:p>
            <a:pPr algn="l">
              <a:lnSpc>
                <a:spcPts val="1959"/>
              </a:lnSpc>
            </a:pPr>
            <a:r>
              <a:rPr lang="en-US" sz="1399" u="none" strike="noStrike" spc="41" dirty="0">
                <a:solidFill>
                  <a:srgbClr val="000000"/>
                </a:solidFill>
                <a:latin typeface="Childos Arabic" panose="020B0604020202020204" charset="-78"/>
                <a:ea typeface="One Little Font"/>
                <a:cs typeface="Childos Arabic" panose="020B0604020202020204" charset="-78"/>
                <a:sym typeface="One Little Font"/>
              </a:rPr>
              <a:t>Please reach out to me if you have any questions</a:t>
            </a:r>
            <a:r>
              <a:rPr lang="en-US" sz="1399" u="none" strike="noStrike" spc="41" dirty="0">
                <a:solidFill>
                  <a:srgbClr val="000000"/>
                </a:solidFill>
                <a:latin typeface="One Little Font"/>
                <a:ea typeface="One Little Font"/>
                <a:cs typeface="One Little Font"/>
                <a:sym typeface="One Little Font"/>
              </a:rPr>
              <a:t>.</a:t>
            </a:r>
          </a:p>
        </p:txBody>
      </p:sp>
      <p:sp>
        <p:nvSpPr>
          <p:cNvPr id="27" name="TextBox 27"/>
          <p:cNvSpPr txBox="1"/>
          <p:nvPr/>
        </p:nvSpPr>
        <p:spPr>
          <a:xfrm>
            <a:off x="385363" y="8883205"/>
            <a:ext cx="2660086" cy="512961"/>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Childos Arabic" panose="020B0604020202020204" charset="-78"/>
                <a:ea typeface="One Little Font"/>
                <a:cs typeface="Childos Arabic" panose="020B0604020202020204" charset="-78"/>
                <a:sym typeface="One Little Font"/>
              </a:rPr>
              <a:t>“Education is one thing no one can take away from you.” </a:t>
            </a:r>
          </a:p>
        </p:txBody>
      </p:sp>
      <p:sp>
        <p:nvSpPr>
          <p:cNvPr id="29" name="TextBox 29"/>
          <p:cNvSpPr txBox="1"/>
          <p:nvPr/>
        </p:nvSpPr>
        <p:spPr>
          <a:xfrm>
            <a:off x="453296" y="3994872"/>
            <a:ext cx="6741180" cy="1715213"/>
          </a:xfrm>
          <a:prstGeom prst="rect">
            <a:avLst/>
          </a:prstGeom>
        </p:spPr>
        <p:txBody>
          <a:bodyPr lIns="0" tIns="0" rIns="0" bIns="0" rtlCol="0" anchor="t">
            <a:spAutoFit/>
          </a:bodyPr>
          <a:lstStyle/>
          <a:p>
            <a:pPr lvl="0" algn="ctr">
              <a:lnSpc>
                <a:spcPts val="1721"/>
              </a:lnSpc>
              <a:spcBef>
                <a:spcPct val="0"/>
              </a:spcBef>
            </a:pPr>
            <a:r>
              <a:rPr lang="en-GB" sz="1400">
                <a:solidFill>
                  <a:prstClr val="black"/>
                </a:solidFill>
                <a:latin typeface="Childos Arabic" panose="020B0604020202020204" charset="-78"/>
                <a:cs typeface="Childos Arabic" panose="020B0604020202020204" charset="-78"/>
              </a:rPr>
              <a:t>We </a:t>
            </a:r>
            <a:r>
              <a:rPr lang="en-GB" sz="1400" dirty="0">
                <a:solidFill>
                  <a:prstClr val="black"/>
                </a:solidFill>
                <a:latin typeface="Childos Arabic" panose="020B0604020202020204" charset="-78"/>
                <a:cs typeface="Childos Arabic" panose="020B0604020202020204" charset="-78"/>
              </a:rPr>
              <a:t>are proud to offer a warm, calm, and loving environment where your child will feel safe, happy, and supported from the very start. Our setting is fully free-flow, meaning children can choose how and where they learn—whether that’s indoors, outdoors, or in either of our connected classrooms. Each day is a balance of carefully planned adult-led activities and opportunities for children to follow their own interests, encouraging independence, creativity, and a love of learning. We absolutely love our Reception year and can’t wait to welcome your wonderful children into our nurturing and exciting community this September</a:t>
            </a:r>
            <a:r>
              <a:rPr lang="en-GB" sz="1400" dirty="0">
                <a:solidFill>
                  <a:prstClr val="black"/>
                </a:solidFill>
              </a:rPr>
              <a:t>.</a:t>
            </a:r>
            <a:endParaRPr lang="en-US" sz="1229" spc="36" dirty="0">
              <a:solidFill>
                <a:srgbClr val="000000"/>
              </a:solidFill>
              <a:latin typeface="One Little Font"/>
              <a:ea typeface="One Little Font"/>
              <a:cs typeface="One Little Font"/>
              <a:sym typeface="One Little Font"/>
            </a:endParaRPr>
          </a:p>
          <a:p>
            <a:pPr algn="ctr"/>
            <a:endParaRPr lang="en-US" sz="1229" spc="36" dirty="0">
              <a:solidFill>
                <a:srgbClr val="000000"/>
              </a:solidFill>
              <a:latin typeface="One Little Font"/>
              <a:ea typeface="One Little Font"/>
              <a:cs typeface="One Little Font"/>
              <a:sym typeface="One Little Font"/>
            </a:endParaRPr>
          </a:p>
        </p:txBody>
      </p:sp>
      <p:grpSp>
        <p:nvGrpSpPr>
          <p:cNvPr id="30" name="Group 30"/>
          <p:cNvGrpSpPr/>
          <p:nvPr/>
        </p:nvGrpSpPr>
        <p:grpSpPr>
          <a:xfrm>
            <a:off x="75306" y="9978916"/>
            <a:ext cx="7481194"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530002" y="10133410"/>
            <a:ext cx="7530347" cy="589905"/>
          </a:xfrm>
          <a:prstGeom prst="rect">
            <a:avLst/>
          </a:prstGeom>
        </p:spPr>
        <p:txBody>
          <a:bodyPr wrap="square" lIns="0" tIns="0" rIns="0" bIns="0" rtlCol="0" anchor="t">
            <a:spAutoFit/>
          </a:bodyPr>
          <a:lstStyle/>
          <a:p>
            <a:pPr lvl="0">
              <a:lnSpc>
                <a:spcPts val="2257"/>
              </a:lnSpc>
            </a:pPr>
            <a:r>
              <a:rPr lang="en-GB" sz="1600" dirty="0">
                <a:solidFill>
                  <a:prstClr val="black"/>
                </a:solidFill>
                <a:latin typeface="Childos Arabic" panose="020B0604020202020204" charset="-78"/>
                <a:cs typeface="Childos Arabic" panose="020B0604020202020204" charset="-78"/>
              </a:rPr>
              <a:t>For more information, please visit our year group page on the school website</a:t>
            </a:r>
            <a:r>
              <a:rPr lang="en-US" sz="1612" spc="48" dirty="0">
                <a:solidFill>
                  <a:srgbClr val="000000"/>
                </a:solidFill>
                <a:latin typeface="Childos Arabic" panose="020B0604020202020204" charset="-78"/>
                <a:ea typeface="One Little Font"/>
                <a:cs typeface="Childos Arabic" panose="020B0604020202020204" charset="-78"/>
                <a:sym typeface="One Little Font"/>
              </a:rPr>
              <a:t>  </a:t>
            </a:r>
          </a:p>
          <a:p>
            <a:pPr algn="l">
              <a:lnSpc>
                <a:spcPts val="2257"/>
              </a:lnSpc>
            </a:pPr>
            <a:r>
              <a:rPr lang="en-US" sz="1612" spc="48" dirty="0">
                <a:solidFill>
                  <a:srgbClr val="000000"/>
                </a:solidFill>
                <a:latin typeface="One Little Font"/>
                <a:ea typeface="One Little Font"/>
                <a:cs typeface="One Little Font"/>
                <a:sym typeface="One Little Font"/>
              </a:rPr>
              <a:t> </a:t>
            </a:r>
          </a:p>
        </p:txBody>
      </p:sp>
      <p:pic>
        <p:nvPicPr>
          <p:cNvPr id="4" name="Picture 3"/>
          <p:cNvPicPr>
            <a:picLocks noChangeAspect="1"/>
          </p:cNvPicPr>
          <p:nvPr/>
        </p:nvPicPr>
        <p:blipFill>
          <a:blip r:embed="rId11"/>
          <a:stretch>
            <a:fillRect/>
          </a:stretch>
        </p:blipFill>
        <p:spPr>
          <a:xfrm>
            <a:off x="942453" y="1689410"/>
            <a:ext cx="1315050" cy="1233315"/>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4" name="Picture 43"/>
          <p:cNvPicPr/>
          <p:nvPr/>
        </p:nvPicPr>
        <p:blipFill>
          <a:blip r:embed="rId12">
            <a:extLst>
              <a:ext uri="{28A0092B-C50C-407E-A947-70E740481C1C}">
                <a14:useLocalDpi xmlns:a14="http://schemas.microsoft.com/office/drawing/2010/main" val="0"/>
              </a:ext>
            </a:extLst>
          </a:blip>
          <a:srcRect/>
          <a:stretch>
            <a:fillRect/>
          </a:stretch>
        </p:blipFill>
        <p:spPr bwMode="auto">
          <a:xfrm>
            <a:off x="632950" y="6426330"/>
            <a:ext cx="2187867" cy="2171149"/>
          </a:xfrm>
          <a:prstGeom prst="rect">
            <a:avLst/>
          </a:prstGeom>
          <a:noFill/>
        </p:spPr>
      </p:pic>
      <p:pic>
        <p:nvPicPr>
          <p:cNvPr id="39" name="Picture 38"/>
          <p:cNvPicPr/>
          <p:nvPr/>
        </p:nvPicPr>
        <p:blipFill rotWithShape="1">
          <a:blip r:embed="rId13">
            <a:extLst>
              <a:ext uri="{28A0092B-C50C-407E-A947-70E740481C1C}">
                <a14:useLocalDpi xmlns:a14="http://schemas.microsoft.com/office/drawing/2010/main" val="0"/>
              </a:ext>
            </a:extLst>
          </a:blip>
          <a:srcRect l="797" t="-1991" r="-797" b="1991"/>
          <a:stretch/>
        </p:blipFill>
        <p:spPr bwMode="auto">
          <a:xfrm>
            <a:off x="2979684" y="1715643"/>
            <a:ext cx="1249086" cy="1193991"/>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5" name="Freeform 12"/>
          <p:cNvSpPr/>
          <p:nvPr/>
        </p:nvSpPr>
        <p:spPr>
          <a:xfrm>
            <a:off x="2838467" y="2880925"/>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46" name="Freeform 12"/>
          <p:cNvSpPr/>
          <p:nvPr/>
        </p:nvSpPr>
        <p:spPr>
          <a:xfrm>
            <a:off x="4882170" y="2882334"/>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47" name="Freeform 12"/>
          <p:cNvSpPr/>
          <p:nvPr/>
        </p:nvSpPr>
        <p:spPr>
          <a:xfrm>
            <a:off x="806247" y="2896278"/>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1" name="TextBox 21"/>
          <p:cNvSpPr txBox="1"/>
          <p:nvPr/>
        </p:nvSpPr>
        <p:spPr>
          <a:xfrm>
            <a:off x="5041521" y="3092236"/>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Pickford </a:t>
            </a:r>
          </a:p>
        </p:txBody>
      </p:sp>
      <p:sp>
        <p:nvSpPr>
          <p:cNvPr id="40" name="TextBox 21"/>
          <p:cNvSpPr txBox="1"/>
          <p:nvPr/>
        </p:nvSpPr>
        <p:spPr>
          <a:xfrm>
            <a:off x="2975100" y="3087020"/>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Rush </a:t>
            </a:r>
          </a:p>
        </p:txBody>
      </p:sp>
      <p:sp>
        <p:nvSpPr>
          <p:cNvPr id="28" name="TextBox 28"/>
          <p:cNvSpPr txBox="1"/>
          <p:nvPr/>
        </p:nvSpPr>
        <p:spPr>
          <a:xfrm>
            <a:off x="939889" y="3060023"/>
            <a:ext cx="1295527" cy="179536"/>
          </a:xfrm>
          <a:prstGeom prst="rect">
            <a:avLst/>
          </a:prstGeom>
        </p:spPr>
        <p:txBody>
          <a:bodyPr wrap="square" lIns="0" tIns="0" rIns="0" bIns="0" rtlCol="0" anchor="t">
            <a:spAutoFit/>
          </a:bodyPr>
          <a:lstStyle/>
          <a:p>
            <a:pPr algn="ctr">
              <a:lnSpc>
                <a:spcPts val="1434"/>
              </a:lnSpc>
            </a:pPr>
            <a:r>
              <a:rPr lang="en-US" sz="1434" spc="43" dirty="0">
                <a:solidFill>
                  <a:srgbClr val="000000"/>
                </a:solidFill>
                <a:latin typeface="One Little Font"/>
                <a:ea typeface="One Little Font"/>
                <a:cs typeface="One Little Font"/>
                <a:sym typeface="One Little Font"/>
              </a:rPr>
              <a:t>Miss Franklin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5d33e2c-ba52-4a7e-af12-ffa007159f91">
      <Terms xmlns="http://schemas.microsoft.com/office/infopath/2007/PartnerControls"/>
    </lcf76f155ced4ddcb4097134ff3c332f>
    <TaxCatchAll xmlns="1012f84a-f3c1-4822-844a-69cc6ad1b56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BCAC5719DBAD449A5BFD6127D9E55F" ma:contentTypeVersion="13" ma:contentTypeDescription="Create a new document." ma:contentTypeScope="" ma:versionID="96b1bf195cabb8fef9eb2e8dc6f0cede">
  <xsd:schema xmlns:xsd="http://www.w3.org/2001/XMLSchema" xmlns:xs="http://www.w3.org/2001/XMLSchema" xmlns:p="http://schemas.microsoft.com/office/2006/metadata/properties" xmlns:ns2="85d33e2c-ba52-4a7e-af12-ffa007159f91" xmlns:ns3="1012f84a-f3c1-4822-844a-69cc6ad1b568" targetNamespace="http://schemas.microsoft.com/office/2006/metadata/properties" ma:root="true" ma:fieldsID="258af0a6ad3901ba196096104489186e" ns2:_="" ns3:_="">
    <xsd:import namespace="85d33e2c-ba52-4a7e-af12-ffa007159f91"/>
    <xsd:import namespace="1012f84a-f3c1-4822-844a-69cc6ad1b5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33e2c-ba52-4a7e-af12-ffa007159f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27fb2f6-30e9-48ed-8c55-55d8100501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2f84a-f3c1-4822-844a-69cc6ad1b56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6305a5f-d8c2-48d6-bad1-53882d060267}" ma:internalName="TaxCatchAll" ma:showField="CatchAllData" ma:web="1012f84a-f3c1-4822-844a-69cc6ad1b5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C9B38B-2644-4485-9E0A-EE2EBE372021}">
  <ds:schemaRefs>
    <ds:schemaRef ds:uri="http://schemas.microsoft.com/office/2006/metadata/properties"/>
    <ds:schemaRef ds:uri="http://schemas.microsoft.com/office/infopath/2007/PartnerControls"/>
    <ds:schemaRef ds:uri="85d33e2c-ba52-4a7e-af12-ffa007159f91"/>
    <ds:schemaRef ds:uri="1012f84a-f3c1-4822-844a-69cc6ad1b568"/>
  </ds:schemaRefs>
</ds:datastoreItem>
</file>

<file path=customXml/itemProps2.xml><?xml version="1.0" encoding="utf-8"?>
<ds:datastoreItem xmlns:ds="http://schemas.openxmlformats.org/officeDocument/2006/customXml" ds:itemID="{446AB2CD-1170-4497-AEE8-22E3182F2827}">
  <ds:schemaRefs>
    <ds:schemaRef ds:uri="http://schemas.microsoft.com/sharepoint/v3/contenttype/forms"/>
  </ds:schemaRefs>
</ds:datastoreItem>
</file>

<file path=customXml/itemProps3.xml><?xml version="1.0" encoding="utf-8"?>
<ds:datastoreItem xmlns:ds="http://schemas.openxmlformats.org/officeDocument/2006/customXml" ds:itemID="{51AE652C-1963-4AEE-9F3E-1B13240C21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d33e2c-ba52-4a7e-af12-ffa007159f91"/>
    <ds:schemaRef ds:uri="1012f84a-f3c1-4822-844a-69cc6ad1b5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532</TotalTime>
  <Words>367</Words>
  <Application>Microsoft Office PowerPoint</Application>
  <PresentationFormat>Custom</PresentationFormat>
  <Paragraphs>17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kfranklin</cp:lastModifiedBy>
  <cp:revision>24</cp:revision>
  <cp:lastPrinted>2025-07-04T07:14:55Z</cp:lastPrinted>
  <dcterms:created xsi:type="dcterms:W3CDTF">2006-08-16T00:00:00Z</dcterms:created>
  <dcterms:modified xsi:type="dcterms:W3CDTF">2026-01-19T21:10:47Z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0x010100E4BCAC5719DBAD449A5BFD6127D9E55F</vt:lpwstr>
  </property>
  <property fmtid="{D5CDD505-2E9C-101B-9397-08002B2CF9AE}" pid="3" name="Order">
    <vt:r8>1846800</vt:r8>
  </property>
  <property fmtid="{D5CDD505-2E9C-101B-9397-08002B2CF9AE}" pid="4" name="MediaServiceImageTags">
    <vt:lpwstr/>
  </property>
</Properties>
</file>