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7556500" cy="10693400"/>
  <p:notesSz cx="6858000" cy="9144000"/>
  <p:embeddedFontLst>
    <p:embeddedFont>
      <p:font typeface="Bugaki" panose="020B0604020202020204" charset="0"/>
      <p:regular r:id="rId3"/>
    </p:embeddedFont>
    <p:embeddedFont>
      <p:font typeface="Calibri" panose="020F0502020204030204" pitchFamily="34" charset="0"/>
      <p:regular r:id="rId4"/>
      <p:bold r:id="rId5"/>
      <p:italic r:id="rId6"/>
      <p:boldItalic r:id="rId7"/>
    </p:embeddedFont>
    <p:embeddedFont>
      <p:font typeface="Childos Arabic" panose="020B0604020202020204" charset="-78"/>
      <p:regular r:id="rId8"/>
    </p:embeddedFont>
    <p:embeddedFont>
      <p:font typeface="One Little Font" panose="020B0604020202020204" charset="0"/>
      <p:regular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93" d="100"/>
          <a:sy n="93" d="100"/>
        </p:scale>
        <p:origin x="1188" y="-32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viewProps" Target="viewProps.xml"/><Relationship Id="rId5" Type="http://schemas.openxmlformats.org/officeDocument/2006/relationships/font" Target="fonts/font3.fntdata"/><Relationship Id="rId10" Type="http://schemas.openxmlformats.org/officeDocument/2006/relationships/presProps" Target="presProps.xml"/><Relationship Id="rId4" Type="http://schemas.openxmlformats.org/officeDocument/2006/relationships/font" Target="fonts/font2.fntdata"/><Relationship Id="rId9"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7.png"/><Relationship Id="rId18" Type="http://schemas.openxmlformats.org/officeDocument/2006/relationships/image" Target="../media/image10.png"/><Relationship Id="rId3" Type="http://schemas.openxmlformats.org/officeDocument/2006/relationships/image" Target="../media/image2.png"/><Relationship Id="rId7" Type="http://schemas.openxmlformats.org/officeDocument/2006/relationships/image" Target="../media/image2.svg"/><Relationship Id="rId12" Type="http://schemas.openxmlformats.org/officeDocument/2006/relationships/image" Target="../media/image6.png"/><Relationship Id="rId17" Type="http://schemas.openxmlformats.org/officeDocument/2006/relationships/image" Target="../media/image9.png"/><Relationship Id="rId2" Type="http://schemas.openxmlformats.org/officeDocument/2006/relationships/image" Target="../media/image1.jpg"/><Relationship Id="rId16" Type="http://schemas.openxmlformats.org/officeDocument/2006/relationships/image" Target="../media/image12.svg"/><Relationship Id="rId20" Type="http://schemas.openxmlformats.org/officeDocument/2006/relationships/image" Target="../media/image12.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4.png"/><Relationship Id="rId19" Type="http://schemas.openxmlformats.org/officeDocument/2006/relationships/image" Target="../media/image11.jpg"/><Relationship Id="rId9" Type="http://schemas.openxmlformats.org/officeDocument/2006/relationships/image" Target="../media/image4.svg"/><Relationship Id="rId1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sp>
        <p:nvSpPr>
          <p:cNvPr id="35" name="Oval 34"/>
          <p:cNvSpPr/>
          <p:nvPr/>
        </p:nvSpPr>
        <p:spPr>
          <a:xfrm rot="5400000">
            <a:off x="2560259" y="1632213"/>
            <a:ext cx="1186370" cy="1241344"/>
          </a:xfrm>
          <a:prstGeom prst="ellipse">
            <a:avLst/>
          </a:prstGeom>
          <a:blipFill>
            <a:blip r:embed="rId2"/>
            <a:stretch>
              <a:fillRect/>
            </a:stretch>
          </a:blipFill>
          <a:ln w="7620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2" name="Freeform 2"/>
          <p:cNvSpPr/>
          <p:nvPr/>
        </p:nvSpPr>
        <p:spPr>
          <a:xfrm>
            <a:off x="6538111" y="933858"/>
            <a:ext cx="656365" cy="685800"/>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3">
              <a:extLst>
                <a:ext uri="{96DAC541-7B7A-43D3-8B79-37D633B846F1}">
                  <asvg:svgBlip xmlns="" xmlns:asvg="http://schemas.microsoft.com/office/drawing/2016/SVG/main" r:embed="rId7"/>
                </a:ext>
              </a:extLst>
            </a:blip>
            <a:stretch>
              <a:fillRect/>
            </a:stretch>
          </a:blipFill>
        </p:spPr>
      </p:sp>
      <p:sp>
        <p:nvSpPr>
          <p:cNvPr id="3" name="Freeform 3"/>
          <p:cNvSpPr/>
          <p:nvPr/>
        </p:nvSpPr>
        <p:spPr>
          <a:xfrm>
            <a:off x="28887" y="3292410"/>
            <a:ext cx="7192550"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
        <p:nvSpPr>
          <p:cNvPr id="6" name="Freeform 6"/>
          <p:cNvSpPr/>
          <p:nvPr/>
        </p:nvSpPr>
        <p:spPr>
          <a:xfrm>
            <a:off x="5549407" y="9184523"/>
            <a:ext cx="2074333" cy="1538792"/>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10"/>
            <a:stretch>
              <a:fillRect/>
            </a:stretch>
          </a:blipFill>
        </p:spPr>
      </p:sp>
      <p:sp>
        <p:nvSpPr>
          <p:cNvPr id="7" name="Freeform 7"/>
          <p:cNvSpPr/>
          <p:nvPr/>
        </p:nvSpPr>
        <p:spPr>
          <a:xfrm>
            <a:off x="6591364" y="-1525650"/>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11"/>
            <a:stretch>
              <a:fillRect/>
            </a:stretch>
          </a:blipFill>
        </p:spPr>
      </p:sp>
      <p:sp>
        <p:nvSpPr>
          <p:cNvPr id="8" name="Freeform 8"/>
          <p:cNvSpPr/>
          <p:nvPr/>
        </p:nvSpPr>
        <p:spPr>
          <a:xfrm>
            <a:off x="75305" y="9146915"/>
            <a:ext cx="1578947" cy="999164"/>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12"/>
            <a:stretch>
              <a:fillRect/>
            </a:stretch>
          </a:blipFill>
        </p:spPr>
      </p:sp>
      <p:sp>
        <p:nvSpPr>
          <p:cNvPr id="9" name="Freeform 9"/>
          <p:cNvSpPr/>
          <p:nvPr/>
        </p:nvSpPr>
        <p:spPr>
          <a:xfrm>
            <a:off x="38890" y="52448"/>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3"/>
            <a:stretch>
              <a:fillRect/>
            </a:stretch>
          </a:blipFill>
        </p:spPr>
      </p:sp>
      <p:sp>
        <p:nvSpPr>
          <p:cNvPr id="13" name="TextBox 13"/>
          <p:cNvSpPr txBox="1"/>
          <p:nvPr/>
        </p:nvSpPr>
        <p:spPr>
          <a:xfrm>
            <a:off x="1270108" y="693919"/>
            <a:ext cx="5449099" cy="769441"/>
          </a:xfrm>
          <a:prstGeom prst="rect">
            <a:avLst/>
          </a:prstGeom>
        </p:spPr>
        <p:txBody>
          <a:bodyPr wrap="square" lIns="0" tIns="0" rIns="0" bIns="0" rtlCol="0" anchor="t">
            <a:spAutoFit/>
          </a:bodyPr>
          <a:lstStyle/>
          <a:p>
            <a:pPr algn="ctr">
              <a:lnSpc>
                <a:spcPts val="2966"/>
              </a:lnSpc>
            </a:pPr>
            <a:r>
              <a:rPr lang="en-US" dirty="0">
                <a:solidFill>
                  <a:srgbClr val="000000"/>
                </a:solidFill>
                <a:latin typeface="Childos Arabic"/>
                <a:ea typeface="Childos Arabic"/>
                <a:cs typeface="Childos Arabic"/>
                <a:sym typeface="Childos Arabic"/>
              </a:rPr>
              <a:t>Meet your new teacher and support staff.  </a:t>
            </a:r>
          </a:p>
          <a:p>
            <a:pPr algn="ctr">
              <a:lnSpc>
                <a:spcPts val="2966"/>
              </a:lnSpc>
              <a:spcBef>
                <a:spcPct val="0"/>
              </a:spcBef>
            </a:pPr>
            <a:r>
              <a:rPr lang="en-US" dirty="0">
                <a:solidFill>
                  <a:srgbClr val="000000"/>
                </a:solidFill>
                <a:latin typeface="Childos Arabic"/>
                <a:ea typeface="Childos Arabic"/>
                <a:cs typeface="Childos Arabic"/>
                <a:sym typeface="Childos Arabic"/>
              </a:rPr>
              <a:t>We can’t wait to see you!</a:t>
            </a:r>
          </a:p>
        </p:txBody>
      </p:sp>
      <p:grpSp>
        <p:nvGrpSpPr>
          <p:cNvPr id="15" name="Group 15"/>
          <p:cNvGrpSpPr>
            <a:grpSpLocks noChangeAspect="1"/>
          </p:cNvGrpSpPr>
          <p:nvPr/>
        </p:nvGrpSpPr>
        <p:grpSpPr>
          <a:xfrm>
            <a:off x="360035" y="6159425"/>
            <a:ext cx="2707359" cy="2707359"/>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340309" y="5999678"/>
            <a:ext cx="3993639" cy="3310028"/>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2" name="TextBox 22"/>
          <p:cNvSpPr txBox="1"/>
          <p:nvPr/>
        </p:nvSpPr>
        <p:spPr>
          <a:xfrm>
            <a:off x="936005" y="90348"/>
            <a:ext cx="6054419" cy="711733"/>
          </a:xfrm>
          <a:prstGeom prst="rect">
            <a:avLst/>
          </a:prstGeom>
        </p:spPr>
        <p:txBody>
          <a:bodyPr wrap="square" lIns="0" tIns="0" rIns="0" bIns="0" rtlCol="0" anchor="t">
            <a:spAutoFit/>
          </a:bodyPr>
          <a:lstStyle/>
          <a:p>
            <a:pPr algn="ctr">
              <a:lnSpc>
                <a:spcPts val="5827"/>
              </a:lnSpc>
              <a:spcBef>
                <a:spcPct val="0"/>
              </a:spcBef>
            </a:pPr>
            <a:r>
              <a:rPr lang="en-US" sz="4000" dirty="0">
                <a:solidFill>
                  <a:srgbClr val="FABB17"/>
                </a:solidFill>
                <a:latin typeface="Childos Arabic"/>
                <a:ea typeface="Childos Arabic"/>
                <a:cs typeface="Childos Arabic"/>
                <a:sym typeface="Childos Arabic"/>
              </a:rPr>
              <a:t>Hello and Welcome to </a:t>
            </a:r>
            <a:r>
              <a:rPr lang="en-US" sz="4000" dirty="0" smtClean="0">
                <a:solidFill>
                  <a:srgbClr val="FABB17"/>
                </a:solidFill>
                <a:latin typeface="Childos Arabic"/>
                <a:ea typeface="Childos Arabic"/>
                <a:cs typeface="Childos Arabic"/>
                <a:sym typeface="Childos Arabic"/>
              </a:rPr>
              <a:t>R.L</a:t>
            </a:r>
            <a:endParaRPr lang="en-US" sz="4000" dirty="0">
              <a:solidFill>
                <a:srgbClr val="FABB17"/>
              </a:solidFill>
              <a:latin typeface="Childos Arabic"/>
              <a:ea typeface="Childos Arabic"/>
              <a:cs typeface="Childos Arabic"/>
              <a:sym typeface="Childos Arabic"/>
            </a:endParaRPr>
          </a:p>
        </p:txBody>
      </p:sp>
      <p:sp>
        <p:nvSpPr>
          <p:cNvPr id="23" name="TextBox 23"/>
          <p:cNvSpPr txBox="1"/>
          <p:nvPr/>
        </p:nvSpPr>
        <p:spPr>
          <a:xfrm>
            <a:off x="1982354" y="3329054"/>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TO </a:t>
            </a:r>
            <a:r>
              <a:rPr lang="en-US" sz="2398" dirty="0" smtClean="0">
                <a:solidFill>
                  <a:srgbClr val="000000"/>
                </a:solidFill>
                <a:latin typeface="Childos Arabic"/>
                <a:ea typeface="Childos Arabic"/>
                <a:cs typeface="Childos Arabic"/>
                <a:sym typeface="Childos Arabic"/>
              </a:rPr>
              <a:t>R.L!</a:t>
            </a:r>
            <a:endParaRPr lang="en-US" sz="2398" dirty="0">
              <a:solidFill>
                <a:srgbClr val="000000"/>
              </a:solidFill>
              <a:latin typeface="Childos Arabic"/>
              <a:ea typeface="Childos Arabic"/>
              <a:cs typeface="Childos Arabic"/>
              <a:sym typeface="Childos Arabic"/>
            </a:endParaRPr>
          </a:p>
        </p:txBody>
      </p:sp>
      <p:sp>
        <p:nvSpPr>
          <p:cNvPr id="24" name="TextBox 24"/>
          <p:cNvSpPr txBox="1"/>
          <p:nvPr/>
        </p:nvSpPr>
        <p:spPr>
          <a:xfrm>
            <a:off x="3812265" y="6046194"/>
            <a:ext cx="3349676" cy="309700"/>
          </a:xfrm>
          <a:prstGeom prst="rect">
            <a:avLst/>
          </a:prstGeom>
        </p:spPr>
        <p:txBody>
          <a:bodyPr lIns="0" tIns="0" rIns="0" bIns="0" rtlCol="0" anchor="t">
            <a:spAutoFit/>
          </a:bodyPr>
          <a:lstStyle/>
          <a:p>
            <a:pPr marL="195655" lvl="1" algn="ctr">
              <a:lnSpc>
                <a:spcPts val="2537"/>
              </a:lnSpc>
            </a:pPr>
            <a:endParaRPr lang="en-US" spc="54" dirty="0">
              <a:solidFill>
                <a:srgbClr val="000000"/>
              </a:solidFill>
              <a:latin typeface="Childos Arabic" panose="020B0604020202020204" charset="-78"/>
              <a:ea typeface="One Little Font"/>
              <a:cs typeface="Childos Arabic" panose="020B0604020202020204" charset="-78"/>
              <a:sym typeface="One Little Font"/>
            </a:endParaRPr>
          </a:p>
        </p:txBody>
      </p:sp>
      <p:sp>
        <p:nvSpPr>
          <p:cNvPr id="25" name="TextBox 25"/>
          <p:cNvSpPr txBox="1"/>
          <p:nvPr/>
        </p:nvSpPr>
        <p:spPr>
          <a:xfrm>
            <a:off x="154317" y="5772389"/>
            <a:ext cx="3619366" cy="410369"/>
          </a:xfrm>
          <a:prstGeom prst="rect">
            <a:avLst/>
          </a:prstGeom>
        </p:spPr>
        <p:txBody>
          <a:bodyPr lIns="0" tIns="0" rIns="0" bIns="0" rtlCol="0" anchor="t">
            <a:spAutoFit/>
          </a:bodyPr>
          <a:lstStyle/>
          <a:p>
            <a:pPr algn="l">
              <a:lnSpc>
                <a:spcPts val="3220"/>
              </a:lnSpc>
              <a:spcBef>
                <a:spcPct val="0"/>
              </a:spcBef>
            </a:pPr>
            <a:r>
              <a:rPr lang="en-US" sz="2300" dirty="0">
                <a:solidFill>
                  <a:srgbClr val="FABB17"/>
                </a:solidFill>
                <a:latin typeface="Bugaki"/>
                <a:ea typeface="Bugaki"/>
                <a:cs typeface="Bugaki"/>
                <a:sym typeface="Bugaki"/>
              </a:rPr>
              <a:t>Our new </a:t>
            </a:r>
            <a:r>
              <a:rPr lang="en-US" sz="2300" dirty="0" smtClean="0">
                <a:solidFill>
                  <a:srgbClr val="FABB17"/>
                </a:solidFill>
                <a:latin typeface="Bugaki"/>
                <a:ea typeface="Bugaki"/>
                <a:cs typeface="Bugaki"/>
                <a:sym typeface="Bugaki"/>
              </a:rPr>
              <a:t>classroom</a:t>
            </a:r>
            <a:endParaRPr lang="en-US" sz="2300" dirty="0">
              <a:solidFill>
                <a:srgbClr val="FABB17"/>
              </a:solidFill>
              <a:latin typeface="Bugaki"/>
              <a:ea typeface="Bugaki"/>
              <a:cs typeface="Bugaki"/>
              <a:sym typeface="Bugaki"/>
            </a:endParaRPr>
          </a:p>
        </p:txBody>
      </p:sp>
      <p:sp>
        <p:nvSpPr>
          <p:cNvPr id="26" name="TextBox 26"/>
          <p:cNvSpPr txBox="1"/>
          <p:nvPr/>
        </p:nvSpPr>
        <p:spPr>
          <a:xfrm>
            <a:off x="1797050" y="9516071"/>
            <a:ext cx="4085877" cy="256480"/>
          </a:xfrm>
          <a:prstGeom prst="rect">
            <a:avLst/>
          </a:prstGeom>
        </p:spPr>
        <p:txBody>
          <a:bodyPr wrap="square" lIns="0" tIns="0" rIns="0" bIns="0" rtlCol="0" anchor="t">
            <a:spAutoFit/>
          </a:bodyPr>
          <a:lstStyle/>
          <a:p>
            <a:pPr algn="l">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a:t>
            </a:r>
            <a:r>
              <a:rPr lang="en-US" sz="1399" u="none" strike="noStrike" spc="41" dirty="0" smtClean="0">
                <a:solidFill>
                  <a:srgbClr val="000000"/>
                </a:solidFill>
                <a:latin typeface="One Little Font"/>
                <a:ea typeface="One Little Font"/>
                <a:cs typeface="One Little Font"/>
                <a:sym typeface="One Little Font"/>
              </a:rPr>
              <a:t>questions.</a:t>
            </a:r>
            <a:endParaRPr lang="en-US" sz="1399" u="none" strike="noStrike" spc="41" dirty="0">
              <a:solidFill>
                <a:srgbClr val="000000"/>
              </a:solidFill>
              <a:latin typeface="One Little Font"/>
              <a:ea typeface="One Little Font"/>
              <a:cs typeface="One Little Font"/>
              <a:sym typeface="One Little Font"/>
            </a:endParaRPr>
          </a:p>
        </p:txBody>
      </p:sp>
      <p:sp>
        <p:nvSpPr>
          <p:cNvPr id="27" name="TextBox 27"/>
          <p:cNvSpPr txBox="1"/>
          <p:nvPr/>
        </p:nvSpPr>
        <p:spPr>
          <a:xfrm>
            <a:off x="412015" y="8912646"/>
            <a:ext cx="2660086" cy="512961"/>
          </a:xfrm>
          <a:prstGeom prst="rect">
            <a:avLst/>
          </a:prstGeom>
        </p:spPr>
        <p:txBody>
          <a:bodyPr lIns="0" tIns="0" rIns="0" bIns="0" rtlCol="0" anchor="t">
            <a:spAutoFit/>
          </a:bodyPr>
          <a:lstStyle/>
          <a:p>
            <a:pPr algn="ctr">
              <a:lnSpc>
                <a:spcPts val="1959"/>
              </a:lnSpc>
              <a:spcBef>
                <a:spcPct val="0"/>
              </a:spcBef>
            </a:pPr>
            <a:r>
              <a:rPr lang="en-US" sz="1399" spc="41" dirty="0">
                <a:solidFill>
                  <a:srgbClr val="000000"/>
                </a:solidFill>
                <a:latin typeface="One Little Font"/>
                <a:ea typeface="One Little Font"/>
                <a:cs typeface="One Little Font"/>
                <a:sym typeface="One Little Font"/>
              </a:rPr>
              <a:t>“Education is one </a:t>
            </a:r>
            <a:r>
              <a:rPr lang="en-US" sz="1399" spc="41" dirty="0" smtClean="0">
                <a:solidFill>
                  <a:srgbClr val="000000"/>
                </a:solidFill>
                <a:latin typeface="One Little Font"/>
                <a:ea typeface="One Little Font"/>
                <a:cs typeface="One Little Font"/>
                <a:sym typeface="One Little Font"/>
              </a:rPr>
              <a:t>thing no </a:t>
            </a:r>
            <a:r>
              <a:rPr lang="en-US" sz="1399" spc="41" dirty="0">
                <a:solidFill>
                  <a:srgbClr val="000000"/>
                </a:solidFill>
                <a:latin typeface="One Little Font"/>
                <a:ea typeface="One Little Font"/>
                <a:cs typeface="One Little Font"/>
                <a:sym typeface="One Little Font"/>
              </a:rPr>
              <a:t>one can take away from you</a:t>
            </a:r>
            <a:r>
              <a:rPr lang="en-US" sz="1399" spc="41" dirty="0" smtClean="0">
                <a:solidFill>
                  <a:srgbClr val="000000"/>
                </a:solidFill>
                <a:latin typeface="One Little Font"/>
                <a:ea typeface="One Little Font"/>
                <a:cs typeface="One Little Font"/>
                <a:sym typeface="One Little Font"/>
              </a:rPr>
              <a:t>.”</a:t>
            </a:r>
            <a:endParaRPr lang="en-US" sz="1399" spc="41" dirty="0">
              <a:solidFill>
                <a:srgbClr val="000000"/>
              </a:solidFill>
              <a:latin typeface="One Little Font"/>
              <a:ea typeface="One Little Font"/>
              <a:cs typeface="One Little Font"/>
              <a:sym typeface="One Little Font"/>
            </a:endParaRPr>
          </a:p>
        </p:txBody>
      </p:sp>
      <p:sp>
        <p:nvSpPr>
          <p:cNvPr id="29" name="TextBox 29"/>
          <p:cNvSpPr txBox="1"/>
          <p:nvPr/>
        </p:nvSpPr>
        <p:spPr>
          <a:xfrm>
            <a:off x="453296" y="3962888"/>
            <a:ext cx="6741180" cy="1526059"/>
          </a:xfrm>
          <a:prstGeom prst="rect">
            <a:avLst/>
          </a:prstGeom>
        </p:spPr>
        <p:txBody>
          <a:bodyPr lIns="0" tIns="0" rIns="0" bIns="0" rtlCol="0" anchor="t">
            <a:spAutoFit/>
          </a:bodyPr>
          <a:lstStyle/>
          <a:p>
            <a:pPr algn="ctr">
              <a:lnSpc>
                <a:spcPts val="1721"/>
              </a:lnSpc>
              <a:spcBef>
                <a:spcPct val="0"/>
              </a:spcBef>
            </a:pPr>
            <a:r>
              <a:rPr lang="en-GB" sz="1400" dirty="0" smtClean="0">
                <a:latin typeface="Childos Arabic" panose="020B0604020202020204" charset="-78"/>
                <a:cs typeface="Childos Arabic" panose="020B0604020202020204" charset="-78"/>
              </a:rPr>
              <a:t>We </a:t>
            </a:r>
            <a:r>
              <a:rPr lang="en-GB" sz="1400" dirty="0">
                <a:latin typeface="Childos Arabic" panose="020B0604020202020204" charset="-78"/>
                <a:cs typeface="Childos Arabic" panose="020B0604020202020204" charset="-78"/>
              </a:rPr>
              <a:t>are proud to offer a warm, calm, and loving environment where your child will feel safe, happy, and supported from the very start. Our setting is fully free-flow, meaning children can choose how and where they learn—whether that’s indoors, outdoors, or in either of our connected classrooms. Each day is a balance of carefully planned adult-led activities and opportunities for children to follow their own interests, encouraging independence, creativity, and a love of learning. We absolutely love our Reception year and can’t wait to welcome your wonderful children into our nurturing and exciting community this September</a:t>
            </a:r>
            <a:r>
              <a:rPr lang="en-GB" sz="1400" dirty="0"/>
              <a:t>.</a:t>
            </a:r>
            <a:endParaRPr lang="en-US" sz="1229" spc="36" dirty="0">
              <a:solidFill>
                <a:srgbClr val="000000"/>
              </a:solidFill>
              <a:latin typeface="One Little Font"/>
              <a:ea typeface="One Little Font"/>
              <a:cs typeface="One Little Font"/>
              <a:sym typeface="One Little Font"/>
            </a:endParaRPr>
          </a:p>
        </p:txBody>
      </p:sp>
      <p:grpSp>
        <p:nvGrpSpPr>
          <p:cNvPr id="30" name="Group 30"/>
          <p:cNvGrpSpPr/>
          <p:nvPr/>
        </p:nvGrpSpPr>
        <p:grpSpPr>
          <a:xfrm>
            <a:off x="75306" y="9978916"/>
            <a:ext cx="7481194"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453296" y="10167390"/>
            <a:ext cx="7530347" cy="283283"/>
          </a:xfrm>
          <a:prstGeom prst="rect">
            <a:avLst/>
          </a:prstGeom>
        </p:spPr>
        <p:txBody>
          <a:bodyPr wrap="square" lIns="0" tIns="0" rIns="0" bIns="0" rtlCol="0" anchor="t">
            <a:spAutoFit/>
          </a:bodyPr>
          <a:lstStyle/>
          <a:p>
            <a:pPr>
              <a:lnSpc>
                <a:spcPts val="2257"/>
              </a:lnSpc>
            </a:pPr>
            <a:r>
              <a:rPr lang="en-GB" sz="1600" dirty="0" smtClean="0">
                <a:latin typeface="Childos Arabic" panose="020B0604020202020204" charset="-78"/>
                <a:cs typeface="Childos Arabic" panose="020B0604020202020204" charset="-78"/>
              </a:rPr>
              <a:t>For </a:t>
            </a:r>
            <a:r>
              <a:rPr lang="en-GB" sz="1600" dirty="0">
                <a:latin typeface="Childos Arabic" panose="020B0604020202020204" charset="-78"/>
                <a:cs typeface="Childos Arabic" panose="020B0604020202020204" charset="-78"/>
              </a:rPr>
              <a:t>more information, please visit our year group page on the school website</a:t>
            </a:r>
            <a:r>
              <a:rPr lang="en-US" sz="1612" spc="48" dirty="0" smtClean="0">
                <a:solidFill>
                  <a:srgbClr val="000000"/>
                </a:solidFill>
                <a:latin typeface="Childos Arabic" panose="020B0604020202020204" charset="-78"/>
                <a:ea typeface="One Little Font"/>
                <a:cs typeface="Childos Arabic" panose="020B0604020202020204" charset="-78"/>
                <a:sym typeface="One Little Font"/>
              </a:rPr>
              <a:t>  </a:t>
            </a:r>
            <a:endParaRPr lang="en-US" sz="1612" spc="48" dirty="0">
              <a:solidFill>
                <a:srgbClr val="000000"/>
              </a:solidFill>
              <a:latin typeface="Childos Arabic" panose="020B0604020202020204" charset="-78"/>
              <a:ea typeface="One Little Font"/>
              <a:cs typeface="Childos Arabic" panose="020B0604020202020204" charset="-78"/>
              <a:sym typeface="One Little Font"/>
            </a:endParaRPr>
          </a:p>
        </p:txBody>
      </p:sp>
      <p:sp>
        <p:nvSpPr>
          <p:cNvPr id="42" name="Freeform 12"/>
          <p:cNvSpPr/>
          <p:nvPr/>
        </p:nvSpPr>
        <p:spPr>
          <a:xfrm>
            <a:off x="5798565" y="2877686"/>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 xmlns:asvg="http://schemas.microsoft.com/office/drawing/2016/SVG/main" r:embed="rId16"/>
                </a:ext>
              </a:extLst>
            </a:blip>
            <a:stretch>
              <a:fillRect/>
            </a:stretch>
          </a:blipFill>
        </p:spPr>
      </p:sp>
      <p:sp>
        <p:nvSpPr>
          <p:cNvPr id="43" name="TextBox 21"/>
          <p:cNvSpPr txBox="1"/>
          <p:nvPr/>
        </p:nvSpPr>
        <p:spPr>
          <a:xfrm>
            <a:off x="5979930" y="3057153"/>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t>
            </a:r>
            <a:r>
              <a:rPr lang="en-US" sz="1434" spc="43" dirty="0" smtClean="0">
                <a:solidFill>
                  <a:srgbClr val="000000"/>
                </a:solidFill>
                <a:latin typeface="One Little Font"/>
                <a:ea typeface="One Little Font"/>
                <a:cs typeface="One Little Font"/>
                <a:sym typeface="One Little Font"/>
              </a:rPr>
              <a:t>Grundy </a:t>
            </a:r>
            <a:endParaRPr lang="en-US" sz="1434" spc="43" dirty="0">
              <a:solidFill>
                <a:srgbClr val="000000"/>
              </a:solidFill>
              <a:latin typeface="One Little Font"/>
              <a:ea typeface="One Little Font"/>
              <a:cs typeface="One Little Font"/>
              <a:sym typeface="One Little Font"/>
            </a:endParaRPr>
          </a:p>
        </p:txBody>
      </p:sp>
      <p:pic>
        <p:nvPicPr>
          <p:cNvPr id="39" name="Picture 38"/>
          <p:cNvPicPr/>
          <p:nvPr/>
        </p:nvPicPr>
        <p:blipFill rotWithShape="1">
          <a:blip r:embed="rId17">
            <a:extLst>
              <a:ext uri="{28A0092B-C50C-407E-A947-70E740481C1C}">
                <a14:useLocalDpi xmlns:a14="http://schemas.microsoft.com/office/drawing/2010/main" val="0"/>
              </a:ext>
            </a:extLst>
          </a:blip>
          <a:srcRect l="797" t="-1991" r="-797" b="1991"/>
          <a:stretch/>
        </p:blipFill>
        <p:spPr bwMode="auto">
          <a:xfrm>
            <a:off x="4243950" y="1669725"/>
            <a:ext cx="1249086" cy="1193991"/>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1" name="Picture 40"/>
          <p:cNvPicPr/>
          <p:nvPr/>
        </p:nvPicPr>
        <p:blipFill>
          <a:blip r:embed="rId18">
            <a:extLst>
              <a:ext uri="{28A0092B-C50C-407E-A947-70E740481C1C}">
                <a14:useLocalDpi xmlns:a14="http://schemas.microsoft.com/office/drawing/2010/main" val="0"/>
              </a:ext>
            </a:extLst>
          </a:blip>
          <a:srcRect/>
          <a:stretch>
            <a:fillRect/>
          </a:stretch>
        </p:blipFill>
        <p:spPr bwMode="auto">
          <a:xfrm>
            <a:off x="5882927" y="1641242"/>
            <a:ext cx="1303248" cy="1230813"/>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5" name="Freeform 12"/>
          <p:cNvSpPr/>
          <p:nvPr/>
        </p:nvSpPr>
        <p:spPr>
          <a:xfrm>
            <a:off x="2301324" y="2880925"/>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 xmlns:asvg="http://schemas.microsoft.com/office/drawing/2016/SVG/main" r:embed="rId16"/>
                </a:ext>
              </a:extLst>
            </a:blip>
            <a:stretch>
              <a:fillRect/>
            </a:stretch>
          </a:blipFill>
        </p:spPr>
      </p:sp>
      <p:sp>
        <p:nvSpPr>
          <p:cNvPr id="46" name="Freeform 12"/>
          <p:cNvSpPr/>
          <p:nvPr/>
        </p:nvSpPr>
        <p:spPr>
          <a:xfrm>
            <a:off x="4084129" y="2836277"/>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 xmlns:asvg="http://schemas.microsoft.com/office/drawing/2016/SVG/main" r:embed="rId16"/>
                </a:ext>
              </a:extLst>
            </a:blip>
            <a:stretch>
              <a:fillRect/>
            </a:stretch>
          </a:blipFill>
        </p:spPr>
      </p:sp>
      <p:sp>
        <p:nvSpPr>
          <p:cNvPr id="47" name="Freeform 12"/>
          <p:cNvSpPr/>
          <p:nvPr/>
        </p:nvSpPr>
        <p:spPr>
          <a:xfrm>
            <a:off x="530002" y="2880925"/>
            <a:ext cx="157601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4">
              <a:extLst>
                <a:ext uri="{96DAC541-7B7A-43D3-8B79-37D633B846F1}">
                  <asvg:svgBlip xmlns="" xmlns:asvg="http://schemas.microsoft.com/office/drawing/2016/SVG/main" r:embed="rId16"/>
                </a:ext>
              </a:extLst>
            </a:blip>
            <a:stretch>
              <a:fillRect/>
            </a:stretch>
          </a:blipFill>
        </p:spPr>
      </p:sp>
      <p:sp>
        <p:nvSpPr>
          <p:cNvPr id="21" name="TextBox 21"/>
          <p:cNvSpPr txBox="1"/>
          <p:nvPr/>
        </p:nvSpPr>
        <p:spPr>
          <a:xfrm>
            <a:off x="2471141" y="3076676"/>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t>
            </a:r>
            <a:r>
              <a:rPr lang="en-US" sz="1434" spc="43" dirty="0" smtClean="0">
                <a:solidFill>
                  <a:srgbClr val="000000"/>
                </a:solidFill>
                <a:latin typeface="One Little Font"/>
                <a:ea typeface="One Little Font"/>
                <a:cs typeface="One Little Font"/>
                <a:sym typeface="One Little Font"/>
              </a:rPr>
              <a:t>Pickford </a:t>
            </a:r>
            <a:endParaRPr lang="en-US" sz="1434" spc="43" dirty="0">
              <a:solidFill>
                <a:srgbClr val="000000"/>
              </a:solidFill>
              <a:latin typeface="One Little Font"/>
              <a:ea typeface="One Little Font"/>
              <a:cs typeface="One Little Font"/>
              <a:sym typeface="One Little Font"/>
            </a:endParaRPr>
          </a:p>
        </p:txBody>
      </p:sp>
      <p:sp>
        <p:nvSpPr>
          <p:cNvPr id="40" name="TextBox 21"/>
          <p:cNvSpPr txBox="1"/>
          <p:nvPr/>
        </p:nvSpPr>
        <p:spPr>
          <a:xfrm>
            <a:off x="4243950" y="3057153"/>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t>
            </a:r>
            <a:r>
              <a:rPr lang="en-US" sz="1434" spc="43" dirty="0" smtClean="0">
                <a:solidFill>
                  <a:srgbClr val="000000"/>
                </a:solidFill>
                <a:latin typeface="One Little Font"/>
                <a:ea typeface="One Little Font"/>
                <a:cs typeface="One Little Font"/>
                <a:sym typeface="One Little Font"/>
              </a:rPr>
              <a:t>Rush </a:t>
            </a:r>
            <a:endParaRPr lang="en-US" sz="1434" spc="43" dirty="0">
              <a:solidFill>
                <a:srgbClr val="000000"/>
              </a:solidFill>
              <a:latin typeface="One Little Font"/>
              <a:ea typeface="One Little Font"/>
              <a:cs typeface="One Little Font"/>
              <a:sym typeface="One Little Font"/>
            </a:endParaRPr>
          </a:p>
        </p:txBody>
      </p:sp>
      <p:sp>
        <p:nvSpPr>
          <p:cNvPr id="28" name="TextBox 28"/>
          <p:cNvSpPr txBox="1"/>
          <p:nvPr/>
        </p:nvSpPr>
        <p:spPr>
          <a:xfrm>
            <a:off x="632950" y="3090728"/>
            <a:ext cx="1295527" cy="189796"/>
          </a:xfrm>
          <a:prstGeom prst="rect">
            <a:avLst/>
          </a:prstGeom>
        </p:spPr>
        <p:txBody>
          <a:bodyPr wrap="square" lIns="0" tIns="0" rIns="0" bIns="0" rtlCol="0" anchor="t">
            <a:spAutoFit/>
          </a:bodyPr>
          <a:lstStyle/>
          <a:p>
            <a:pPr algn="ctr">
              <a:lnSpc>
                <a:spcPts val="1434"/>
              </a:lnSpc>
            </a:pPr>
            <a:r>
              <a:rPr lang="en-US" sz="1434" spc="43" dirty="0" err="1" smtClean="0">
                <a:solidFill>
                  <a:srgbClr val="000000"/>
                </a:solidFill>
                <a:latin typeface="One Little Font"/>
                <a:ea typeface="One Little Font"/>
                <a:cs typeface="One Little Font"/>
                <a:sym typeface="One Little Font"/>
              </a:rPr>
              <a:t>Mrs</a:t>
            </a:r>
            <a:r>
              <a:rPr lang="en-US" sz="1434" spc="43" dirty="0" smtClean="0">
                <a:solidFill>
                  <a:srgbClr val="000000"/>
                </a:solidFill>
                <a:latin typeface="One Little Font"/>
                <a:ea typeface="One Little Font"/>
                <a:cs typeface="One Little Font"/>
                <a:sym typeface="One Little Font"/>
              </a:rPr>
              <a:t> Clay</a:t>
            </a:r>
            <a:endParaRPr lang="en-US" sz="1434" spc="43" dirty="0">
              <a:solidFill>
                <a:srgbClr val="000000"/>
              </a:solidFill>
              <a:latin typeface="One Little Font"/>
              <a:ea typeface="One Little Font"/>
              <a:cs typeface="One Little Font"/>
              <a:sym typeface="One Little Font"/>
            </a:endParaRPr>
          </a:p>
        </p:txBody>
      </p:sp>
      <p:sp>
        <p:nvSpPr>
          <p:cNvPr id="48" name="Oval 47"/>
          <p:cNvSpPr/>
          <p:nvPr/>
        </p:nvSpPr>
        <p:spPr>
          <a:xfrm rot="5400000">
            <a:off x="726069" y="1614840"/>
            <a:ext cx="1260784" cy="1279492"/>
          </a:xfrm>
          <a:prstGeom prst="ellipse">
            <a:avLst/>
          </a:prstGeom>
          <a:blipFill>
            <a:blip r:embed="rId19"/>
            <a:stretch>
              <a:fillRect/>
            </a:stretch>
          </a:blip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ea typeface="Times New Roman" panose="02020603050405020304" pitchFamily="18" charset="0"/>
                <a:cs typeface="Times New Roman" panose="02020603050405020304" pitchFamily="18" charset="0"/>
              </a:rPr>
              <a:t> </a:t>
            </a:r>
          </a:p>
        </p:txBody>
      </p:sp>
      <p:pic>
        <p:nvPicPr>
          <p:cNvPr id="49" name="Picture 48"/>
          <p:cNvPicPr/>
          <p:nvPr/>
        </p:nvPicPr>
        <p:blipFill>
          <a:blip r:embed="rId20">
            <a:extLst>
              <a:ext uri="{28A0092B-C50C-407E-A947-70E740481C1C}">
                <a14:useLocalDpi xmlns:a14="http://schemas.microsoft.com/office/drawing/2010/main" val="0"/>
              </a:ext>
            </a:extLst>
          </a:blip>
          <a:srcRect/>
          <a:stretch>
            <a:fillRect/>
          </a:stretch>
        </p:blipFill>
        <p:spPr bwMode="auto">
          <a:xfrm>
            <a:off x="632950" y="6424430"/>
            <a:ext cx="2179953" cy="2206034"/>
          </a:xfrm>
          <a:prstGeom prst="rect">
            <a:avLst/>
          </a:prstGeom>
          <a:noFill/>
        </p:spPr>
      </p:pic>
      <p:sp>
        <p:nvSpPr>
          <p:cNvPr id="10" name="Rectangle 9"/>
          <p:cNvSpPr/>
          <p:nvPr/>
        </p:nvSpPr>
        <p:spPr>
          <a:xfrm>
            <a:off x="3401082" y="6088755"/>
            <a:ext cx="3778250" cy="2677656"/>
          </a:xfrm>
          <a:prstGeom prst="rect">
            <a:avLst/>
          </a:prstGeom>
        </p:spPr>
        <p:txBody>
          <a:bodyPr>
            <a:spAutoFit/>
          </a:bodyPr>
          <a:lstStyle/>
          <a:p>
            <a:r>
              <a:rPr lang="en-GB" sz="1400" dirty="0">
                <a:latin typeface="Childos Arabic" panose="020B0604020202020204" charset="-78"/>
                <a:cs typeface="Childos Arabic" panose="020B0604020202020204" charset="-78"/>
              </a:rPr>
              <a:t>Hello! My name is Mrs. Clay, and I am the teacher in R.L. I have been an EYFS teacher at the school for over seven years, and I absolutely love working with young children. I’m a happy, smiley, and bubbly person who loves to laugh, sing, and dance, and I’m excited to share lots of fun and learning with you all. My favourite colour is blue, and one of my favourite stories to read is </a:t>
            </a:r>
            <a:r>
              <a:rPr lang="en-GB" sz="1400" i="1" dirty="0">
                <a:latin typeface="Childos Arabic" panose="020B0604020202020204" charset="-78"/>
                <a:cs typeface="Childos Arabic" panose="020B0604020202020204" charset="-78"/>
              </a:rPr>
              <a:t>The </a:t>
            </a:r>
            <a:r>
              <a:rPr lang="en-GB" sz="1400" i="1" dirty="0" err="1">
                <a:latin typeface="Childos Arabic" panose="020B0604020202020204" charset="-78"/>
                <a:cs typeface="Childos Arabic" panose="020B0604020202020204" charset="-78"/>
              </a:rPr>
              <a:t>Gruffalo</a:t>
            </a:r>
            <a:r>
              <a:rPr lang="en-GB" sz="1400" dirty="0">
                <a:latin typeface="Childos Arabic" panose="020B0604020202020204" charset="-78"/>
                <a:cs typeface="Childos Arabic" panose="020B0604020202020204" charset="-78"/>
              </a:rPr>
              <a:t>. Outside of school, I have two wonderful children who bring me lots of joy. I can’t wait to get to know everyone and make this year a fantastic one!</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574</TotalTime>
  <Words>309</Words>
  <Application>Microsoft Office PowerPoint</Application>
  <PresentationFormat>Custom</PresentationFormat>
  <Paragraphs>16</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Times New Roman</vt:lpstr>
      <vt:lpstr>Bugaki</vt:lpstr>
      <vt:lpstr>Calibri</vt:lpstr>
      <vt:lpstr>Arial</vt:lpstr>
      <vt:lpstr>Childos Arabic</vt:lpstr>
      <vt:lpstr>One Little Font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kfranklin</cp:lastModifiedBy>
  <cp:revision>13</cp:revision>
  <dcterms:created xsi:type="dcterms:W3CDTF">2006-08-16T00:00:00Z</dcterms:created>
  <dcterms:modified xsi:type="dcterms:W3CDTF">2025-07-03T15:20:44Z</dcterms:modified>
  <dc:identifier>DAGnWZiLAe0</dc:identifier>
</cp:coreProperties>
</file>