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24.xml" ContentType="application/vnd.openxmlformats-officedocument.presentationml.slide+xml"/>
  <Override PartName="/ppt/slides/slide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88" r:id="rId3"/>
    <p:sldId id="287" r:id="rId4"/>
    <p:sldId id="283" r:id="rId5"/>
    <p:sldId id="258" r:id="rId6"/>
    <p:sldId id="285" r:id="rId7"/>
    <p:sldId id="286"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4" r:id="rId23"/>
    <p:sldId id="275" r:id="rId24"/>
    <p:sldId id="276" r:id="rId25"/>
    <p:sldId id="277" r:id="rId26"/>
    <p:sldId id="281"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7" d="100"/>
          <a:sy n="87" d="100"/>
        </p:scale>
        <p:origin x="52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AE5733-98F3-4EE0-9B39-28DDE262B0F3}" type="datetimeFigureOut">
              <a:rPr lang="en-GB" smtClean="0"/>
              <a:t>09/07/2024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C454FB-31FC-4A6C-A0EA-6BDC52194092}" type="slidenum">
              <a:rPr lang="en-GB" smtClean="0"/>
              <a:t>‹#›</a:t>
            </a:fld>
            <a:endParaRPr lang="en-GB"/>
          </a:p>
        </p:txBody>
      </p:sp>
    </p:spTree>
    <p:extLst>
      <p:ext uri="{BB962C8B-B14F-4D97-AF65-F5344CB8AC3E}">
        <p14:creationId xmlns:p14="http://schemas.microsoft.com/office/powerpoint/2010/main" val="1357795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D38EEC-FD55-4FC4-93AF-387C2A1EACC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4337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8158C79-A326-426B-B36F-7578A6620982}"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1369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158C79-A326-426B-B36F-7578A6620982}"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2608103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158C79-A326-426B-B36F-7578A6620982}"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2560705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8158C79-A326-426B-B36F-7578A6620982}" type="datetimeFigureOut">
              <a:rPr lang="en-GB" smtClean="0"/>
              <a:t>09/07/2024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1139312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8158C79-A326-426B-B36F-7578A6620982}" type="datetimeFigureOut">
              <a:rPr lang="en-GB" smtClean="0"/>
              <a:t>09/07/2024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2808199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8158C79-A326-426B-B36F-7578A6620982}" type="datetimeFigureOut">
              <a:rPr lang="en-GB" smtClean="0"/>
              <a:t>09/07/2024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1851474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158C79-A326-426B-B36F-7578A6620982}" type="datetimeFigureOut">
              <a:rPr lang="en-GB" smtClean="0"/>
              <a:t>09/07/2024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1799845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158C79-A326-426B-B36F-7578A6620982}" type="datetimeFigureOut">
              <a:rPr lang="en-GB" smtClean="0"/>
              <a:t>09/07/2024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1693236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158C79-A326-426B-B36F-7578A6620982}" type="datetimeFigureOut">
              <a:rPr lang="en-GB" smtClean="0"/>
              <a:t>09/07/2024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3736752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158C79-A326-426B-B36F-7578A6620982}"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2781929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158C79-A326-426B-B36F-7578A6620982}"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E59DAA-9ADE-4C00-A569-E3234D2037EB}" type="slidenum">
              <a:rPr lang="en-GB" smtClean="0"/>
              <a:t>‹#›</a:t>
            </a:fld>
            <a:endParaRPr lang="en-GB"/>
          </a:p>
        </p:txBody>
      </p:sp>
    </p:spTree>
    <p:extLst>
      <p:ext uri="{BB962C8B-B14F-4D97-AF65-F5344CB8AC3E}">
        <p14:creationId xmlns:p14="http://schemas.microsoft.com/office/powerpoint/2010/main" val="2494507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49000">
              <a:schemeClr val="accent1"/>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158C79-A326-426B-B36F-7578A6620982}" type="datetimeFigureOut">
              <a:rPr lang="en-GB" smtClean="0"/>
              <a:t>09/07/2024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E59DAA-9ADE-4C00-A569-E3234D2037EB}" type="slidenum">
              <a:rPr lang="en-GB" smtClean="0"/>
              <a:t>‹#›</a:t>
            </a:fld>
            <a:endParaRPr lang="en-GB"/>
          </a:p>
        </p:txBody>
      </p:sp>
    </p:spTree>
    <p:extLst>
      <p:ext uri="{BB962C8B-B14F-4D97-AF65-F5344CB8AC3E}">
        <p14:creationId xmlns:p14="http://schemas.microsoft.com/office/powerpoint/2010/main" val="3582201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bing.com/videos/riverview/relatedvideo?&amp;q=online+safety+parents+nspcc&amp;&amp;mid=CFD0D47ACE0AE1FCAFBBCFD0D47ACE0AE1FCAFBB&amp;&amp;FORM=VRDGAR"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nationalcollege.com/courses/os-for-parents-carers-of-children-aged-3-7"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nationalcollege.com/courses/os-for-parents-carers-of-children-aged-3-7" TargetMode="Externa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5" Type="http://schemas.openxmlformats.org/officeDocument/2006/relationships/hyperlink" Target="https://nationalcollege.com/courses/os-for-parents-carers-of-children-aged-3-7" TargetMode="Externa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0F16DDE-7C30-41C3-9F14-10FC7D166A61}"/>
              </a:ext>
            </a:extLst>
          </p:cNvPr>
          <p:cNvSpPr/>
          <p:nvPr/>
        </p:nvSpPr>
        <p:spPr>
          <a:xfrm>
            <a:off x="0" y="2115959"/>
            <a:ext cx="12192000" cy="474204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DF6BFFEF-EC0A-4211-A493-7DA5129A8087}"/>
              </a:ext>
            </a:extLst>
          </p:cNvPr>
          <p:cNvSpPr/>
          <p:nvPr/>
        </p:nvSpPr>
        <p:spPr>
          <a:xfrm>
            <a:off x="0" y="2267961"/>
            <a:ext cx="12192000" cy="4326634"/>
          </a:xfrm>
          <a:prstGeom prst="rect">
            <a:avLst/>
          </a:prstGeom>
          <a:solidFill>
            <a:srgbClr val="0070C0"/>
          </a:solidFill>
          <a:ln>
            <a:noFill/>
          </a:ln>
        </p:spPr>
        <p:style>
          <a:lnRef idx="2">
            <a:schemeClr val="accent6">
              <a:shade val="50000"/>
            </a:schemeClr>
          </a:lnRef>
          <a:fillRef idx="1">
            <a:schemeClr val="accent6"/>
          </a:fillRef>
          <a:effectRef idx="0">
            <a:schemeClr val="accent6"/>
          </a:effectRef>
          <a:fontRef idx="minor">
            <a:schemeClr val="lt1"/>
          </a:fontRef>
        </p:style>
        <p:txBody>
          <a:bodyPr wrap="square" lIns="91440" tIns="45720" rIns="91440" bIns="45720">
            <a:spAutoFit/>
          </a:bodyPr>
          <a:lstStyle/>
          <a:p>
            <a:pPr algn="ctr">
              <a:lnSpc>
                <a:spcPct val="107000"/>
              </a:lnSpc>
              <a:spcBef>
                <a:spcPts val="1200"/>
              </a:spcBef>
              <a:spcAft>
                <a:spcPts val="800"/>
              </a:spcAft>
              <a:buNone/>
            </a:pPr>
            <a:r>
              <a:rPr lang="en-GB" altLang="en-US" sz="5400" dirty="0" smtClean="0">
                <a:solidFill>
                  <a:schemeClr val="bg1"/>
                </a:solidFill>
                <a:latin typeface="Comic Sans MS" panose="030F0702030302020204" pitchFamily="66" charset="0"/>
                <a:cs typeface="Arial" panose="020B0604020202020204" pitchFamily="34" charset="0"/>
              </a:rPr>
              <a:t>Welcome To </a:t>
            </a:r>
            <a:r>
              <a:rPr lang="en-GB" altLang="en-US" sz="6600" dirty="0" smtClean="0">
                <a:solidFill>
                  <a:schemeClr val="bg1"/>
                </a:solidFill>
                <a:latin typeface="Comic Sans MS" panose="030F0702030302020204" pitchFamily="66" charset="0"/>
                <a:cs typeface="Arial" panose="020B0604020202020204" pitchFamily="34" charset="0"/>
              </a:rPr>
              <a:t/>
            </a:r>
            <a:br>
              <a:rPr lang="en-GB" altLang="en-US" sz="6600" dirty="0" smtClean="0">
                <a:solidFill>
                  <a:schemeClr val="bg1"/>
                </a:solidFill>
                <a:latin typeface="Comic Sans MS" panose="030F0702030302020204" pitchFamily="66" charset="0"/>
                <a:cs typeface="Arial" panose="020B0604020202020204" pitchFamily="34" charset="0"/>
              </a:rPr>
            </a:br>
            <a:r>
              <a:rPr lang="en-GB" altLang="en-US" sz="5400" dirty="0" smtClean="0">
                <a:solidFill>
                  <a:schemeClr val="bg1"/>
                </a:solidFill>
                <a:latin typeface="Comic Sans MS" panose="030F0702030302020204" pitchFamily="66" charset="0"/>
                <a:cs typeface="Arial" panose="020B0604020202020204" pitchFamily="34" charset="0"/>
              </a:rPr>
              <a:t>Hanley St Luke’s C of E Aided Academy</a:t>
            </a:r>
          </a:p>
          <a:p>
            <a:pPr algn="ctr">
              <a:lnSpc>
                <a:spcPct val="107000"/>
              </a:lnSpc>
              <a:spcBef>
                <a:spcPts val="1200"/>
              </a:spcBef>
              <a:spcAft>
                <a:spcPts val="800"/>
              </a:spcAft>
              <a:buNone/>
            </a:pPr>
            <a:r>
              <a:rPr lang="en-GB" altLang="en-US" sz="3200" dirty="0" smtClean="0">
                <a:solidFill>
                  <a:schemeClr val="bg1"/>
                </a:solidFill>
                <a:latin typeface="Comic Sans MS" panose="030F0702030302020204" pitchFamily="66" charset="0"/>
                <a:ea typeface="Calibri" panose="020F0502020204030204" pitchFamily="34" charset="0"/>
                <a:cs typeface="Arial" panose="020B0604020202020204" pitchFamily="34" charset="0"/>
              </a:rPr>
              <a:t>Online Safety Parent Workshop</a:t>
            </a:r>
          </a:p>
          <a:p>
            <a:pPr algn="ctr">
              <a:lnSpc>
                <a:spcPct val="107000"/>
              </a:lnSpc>
              <a:spcBef>
                <a:spcPts val="1200"/>
              </a:spcBef>
              <a:spcAft>
                <a:spcPts val="800"/>
              </a:spcAft>
              <a:buNone/>
            </a:pPr>
            <a:r>
              <a:rPr lang="en-GB" altLang="en-US" sz="3200" dirty="0" smtClean="0">
                <a:solidFill>
                  <a:schemeClr val="bg1"/>
                </a:solidFill>
                <a:latin typeface="Comic Sans MS" panose="030F0702030302020204" pitchFamily="66" charset="0"/>
                <a:ea typeface="Calibri" panose="020F0502020204030204" pitchFamily="34" charset="0"/>
                <a:cs typeface="Arial" panose="020B0604020202020204" pitchFamily="34" charset="0"/>
              </a:rPr>
              <a:t> (EYFS &amp; KS1)</a:t>
            </a:r>
            <a:endParaRPr lang="en-GB" altLang="en-US" sz="3200" dirty="0">
              <a:solidFill>
                <a:schemeClr val="bg1"/>
              </a:solidFill>
              <a:latin typeface="Comic Sans MS" panose="030F0702030302020204" pitchFamily="66"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3654340" y="122394"/>
            <a:ext cx="4883319" cy="1993565"/>
          </a:xfrm>
          <a:prstGeom prst="rect">
            <a:avLst/>
          </a:prstGeom>
        </p:spPr>
      </p:pic>
    </p:spTree>
    <p:extLst>
      <p:ext uri="{BB962C8B-B14F-4D97-AF65-F5344CB8AC3E}">
        <p14:creationId xmlns:p14="http://schemas.microsoft.com/office/powerpoint/2010/main" val="14340135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Comic Sans MS" panose="030F0702030302020204" pitchFamily="66" charset="0"/>
              </a:rPr>
              <a:t>The idea of today’s session…</a:t>
            </a:r>
            <a:endParaRPr lang="en-GB" dirty="0">
              <a:solidFill>
                <a:srgbClr val="002060"/>
              </a:solidFill>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solidFill>
                  <a:srgbClr val="002060"/>
                </a:solidFill>
                <a:latin typeface="Comic Sans MS" panose="030F0702030302020204" pitchFamily="66" charset="0"/>
              </a:rPr>
              <a:t>Not to put children off being online.</a:t>
            </a:r>
          </a:p>
          <a:p>
            <a:r>
              <a:rPr lang="en-GB" dirty="0" smtClean="0">
                <a:solidFill>
                  <a:srgbClr val="002060"/>
                </a:solidFill>
                <a:latin typeface="Comic Sans MS" panose="030F0702030302020204" pitchFamily="66" charset="0"/>
              </a:rPr>
              <a:t>Technology is changing and we need to prepare our children for this world (AI, more jobs using the internet, by 2030 there will be jobs in technology that we don’t even know about today)</a:t>
            </a:r>
          </a:p>
          <a:p>
            <a:r>
              <a:rPr lang="en-GB" dirty="0" smtClean="0">
                <a:solidFill>
                  <a:srgbClr val="002060"/>
                </a:solidFill>
                <a:latin typeface="Comic Sans MS" panose="030F0702030302020204" pitchFamily="66" charset="0"/>
              </a:rPr>
              <a:t>We need to be aware of the risks and know how to support our children. </a:t>
            </a:r>
          </a:p>
          <a:p>
            <a:r>
              <a:rPr lang="en-GB" dirty="0" smtClean="0">
                <a:solidFill>
                  <a:srgbClr val="002060"/>
                </a:solidFill>
                <a:latin typeface="Comic Sans MS" panose="030F0702030302020204" pitchFamily="66" charset="0"/>
              </a:rPr>
              <a:t>Online safety is taught in schools and is part of the National Curriculum.  </a:t>
            </a:r>
          </a:p>
        </p:txBody>
      </p:sp>
    </p:spTree>
    <p:extLst>
      <p:ext uri="{BB962C8B-B14F-4D97-AF65-F5344CB8AC3E}">
        <p14:creationId xmlns:p14="http://schemas.microsoft.com/office/powerpoint/2010/main" val="1596278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rgbClr val="002060"/>
                </a:solidFill>
                <a:latin typeface="Comic Sans MS" panose="030F0702030302020204" pitchFamily="66" charset="0"/>
                <a:hlinkClick r:id="rId2"/>
              </a:rPr>
              <a:t>How do you keep your children safe online?</a:t>
            </a:r>
            <a:endParaRPr lang="en-GB"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22620335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90499" y="283956"/>
            <a:ext cx="11439525" cy="6320193"/>
          </a:xfrm>
          <a:prstGeom prst="rect">
            <a:avLst/>
          </a:prstGeom>
        </p:spPr>
      </p:pic>
    </p:spTree>
    <p:extLst>
      <p:ext uri="{BB962C8B-B14F-4D97-AF65-F5344CB8AC3E}">
        <p14:creationId xmlns:p14="http://schemas.microsoft.com/office/powerpoint/2010/main" val="16393282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269071" y="150114"/>
            <a:ext cx="11574167" cy="6453996"/>
          </a:xfrm>
          <a:prstGeom prst="rect">
            <a:avLst/>
          </a:prstGeom>
        </p:spPr>
      </p:pic>
    </p:spTree>
    <p:extLst>
      <p:ext uri="{BB962C8B-B14F-4D97-AF65-F5344CB8AC3E}">
        <p14:creationId xmlns:p14="http://schemas.microsoft.com/office/powerpoint/2010/main" val="1462873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Comic Sans MS" panose="030F0702030302020204" pitchFamily="66" charset="0"/>
              </a:rPr>
              <a:t>Parenting in a digital world</a:t>
            </a:r>
            <a:endParaRPr lang="en-GB" sz="5400" dirty="0">
              <a:solidFill>
                <a:srgbClr val="002060"/>
              </a:solidFill>
              <a:latin typeface="Comic Sans MS" panose="030F0702030302020204" pitchFamily="66" charset="0"/>
            </a:endParaRPr>
          </a:p>
        </p:txBody>
      </p:sp>
      <p:sp>
        <p:nvSpPr>
          <p:cNvPr id="3" name="Content Placeholder 2"/>
          <p:cNvSpPr>
            <a:spLocks noGrp="1"/>
          </p:cNvSpPr>
          <p:nvPr>
            <p:ph idx="1"/>
          </p:nvPr>
        </p:nvSpPr>
        <p:spPr>
          <a:xfrm>
            <a:off x="838200" y="1218955"/>
            <a:ext cx="10515600" cy="4351338"/>
          </a:xfrm>
        </p:spPr>
        <p:txBody>
          <a:bodyPr/>
          <a:lstStyle/>
          <a:p>
            <a:endParaRPr lang="en-GB" dirty="0" smtClean="0">
              <a:hlinkClick r:id="rId2"/>
            </a:endParaRPr>
          </a:p>
          <a:p>
            <a:pPr marL="0" indent="0">
              <a:buNone/>
            </a:pPr>
            <a:r>
              <a:rPr lang="en-GB" dirty="0" smtClean="0">
                <a:hlinkClick r:id="rId2"/>
              </a:rPr>
              <a:t>Online </a:t>
            </a:r>
            <a:r>
              <a:rPr lang="en-GB" dirty="0">
                <a:hlinkClick r:id="rId2"/>
              </a:rPr>
              <a:t>Safety for Parents of Children aged 3-7 | National Online Safety (nationalcollege.com</a:t>
            </a:r>
            <a:r>
              <a:rPr lang="en-GB" dirty="0" smtClean="0">
                <a:hlinkClick r:id="rId2"/>
              </a:rPr>
              <a:t>) </a:t>
            </a:r>
            <a:endParaRPr lang="en-GB" dirty="0"/>
          </a:p>
        </p:txBody>
      </p:sp>
      <p:pic>
        <p:nvPicPr>
          <p:cNvPr id="1026" name="Picture 2" descr="Parenting in a Digital World | Jefferson Cen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8552" y="2815614"/>
            <a:ext cx="4514850" cy="25336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arenting in the Digital 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707" y="3147132"/>
            <a:ext cx="5120298" cy="3276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7056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Comic Sans MS" panose="030F0702030302020204" pitchFamily="66" charset="0"/>
              </a:rPr>
              <a:t>What are children accessing online?</a:t>
            </a:r>
            <a:endParaRPr lang="en-GB" dirty="0">
              <a:solidFill>
                <a:srgbClr val="002060"/>
              </a:solidFill>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a:solidFill>
                  <a:srgbClr val="002060"/>
                </a:solidFill>
                <a:hlinkClick r:id="rId2"/>
              </a:rPr>
              <a:t>Online Safety for Parents of Children aged 3-7 | National Online Safety (nationalcollege.com</a:t>
            </a:r>
            <a:r>
              <a:rPr lang="en-GB" dirty="0" smtClean="0">
                <a:solidFill>
                  <a:srgbClr val="002060"/>
                </a:solidFill>
                <a:hlinkClick r:id="rId2"/>
              </a:rPr>
              <a:t>)</a:t>
            </a:r>
            <a:endParaRPr lang="en-GB" dirty="0" smtClean="0">
              <a:solidFill>
                <a:srgbClr val="002060"/>
              </a:solidFill>
            </a:endParaRPr>
          </a:p>
          <a:p>
            <a:pPr marL="0" indent="0">
              <a:buNone/>
            </a:pPr>
            <a:endParaRPr lang="en-GB" dirty="0"/>
          </a:p>
          <a:p>
            <a:pPr marL="0" indent="0">
              <a:buNone/>
            </a:pPr>
            <a:endParaRPr lang="en-GB" dirty="0"/>
          </a:p>
        </p:txBody>
      </p:sp>
      <p:pic>
        <p:nvPicPr>
          <p:cNvPr id="2050" name="Picture 2" descr="Free Apps For Kids | CBeebies Apps - CBeebies - BB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992" y="3041695"/>
            <a:ext cx="3845958" cy="21633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est apps for kids (of all ages) 2024 | Stuf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2765" y="3305907"/>
            <a:ext cx="4551647" cy="3413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0236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5405" y="160510"/>
            <a:ext cx="11855225" cy="647591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78118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17783" y="238709"/>
            <a:ext cx="11862847" cy="658225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69916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3062" y="223765"/>
            <a:ext cx="11769646" cy="653540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35754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6643" y="228105"/>
            <a:ext cx="11891233" cy="662989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239183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231854" y="241327"/>
            <a:ext cx="11822400" cy="6549846"/>
          </a:xfrm>
          <a:prstGeom prst="rect">
            <a:avLst/>
          </a:prstGeom>
        </p:spPr>
      </p:pic>
    </p:spTree>
    <p:extLst>
      <p:ext uri="{BB962C8B-B14F-4D97-AF65-F5344CB8AC3E}">
        <p14:creationId xmlns:p14="http://schemas.microsoft.com/office/powerpoint/2010/main" val="3745518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81443" y="188653"/>
            <a:ext cx="11907979" cy="6430308"/>
          </a:xfrm>
          <a:prstGeom prst="rect">
            <a:avLst/>
          </a:prstGeom>
        </p:spPr>
      </p:pic>
    </p:spTree>
    <p:extLst>
      <p:ext uri="{BB962C8B-B14F-4D97-AF65-F5344CB8AC3E}">
        <p14:creationId xmlns:p14="http://schemas.microsoft.com/office/powerpoint/2010/main" val="3190189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5" name="Picture 4"/>
          <p:cNvPicPr>
            <a:picLocks noChangeAspect="1"/>
          </p:cNvPicPr>
          <p:nvPr/>
        </p:nvPicPr>
        <p:blipFill>
          <a:blip r:embed="rId2"/>
          <a:stretch>
            <a:fillRect/>
          </a:stretch>
        </p:blipFill>
        <p:spPr>
          <a:xfrm>
            <a:off x="206944" y="217838"/>
            <a:ext cx="11900064" cy="6499150"/>
          </a:xfrm>
          <a:prstGeom prst="rect">
            <a:avLst/>
          </a:prstGeom>
        </p:spPr>
      </p:pic>
    </p:spTree>
    <p:extLst>
      <p:ext uri="{BB962C8B-B14F-4D97-AF65-F5344CB8AC3E}">
        <p14:creationId xmlns:p14="http://schemas.microsoft.com/office/powerpoint/2010/main" val="365725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224529" y="172114"/>
            <a:ext cx="11803348" cy="6535861"/>
          </a:xfrm>
          <a:prstGeom prst="rect">
            <a:avLst/>
          </a:prstGeom>
        </p:spPr>
      </p:pic>
    </p:spTree>
    <p:extLst>
      <p:ext uri="{BB962C8B-B14F-4D97-AF65-F5344CB8AC3E}">
        <p14:creationId xmlns:p14="http://schemas.microsoft.com/office/powerpoint/2010/main" val="1542908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a:xfrm>
            <a:off x="1524000" y="3509963"/>
            <a:ext cx="9144000" cy="1655762"/>
          </a:xfrm>
        </p:spPr>
        <p:txBody>
          <a:bodyPr/>
          <a:lstStyle/>
          <a:p>
            <a:endParaRPr lang="en-GB"/>
          </a:p>
        </p:txBody>
      </p:sp>
      <p:pic>
        <p:nvPicPr>
          <p:cNvPr id="4" name="Picture 3"/>
          <p:cNvPicPr>
            <a:picLocks noChangeAspect="1"/>
          </p:cNvPicPr>
          <p:nvPr/>
        </p:nvPicPr>
        <p:blipFill>
          <a:blip r:embed="rId2"/>
          <a:stretch>
            <a:fillRect/>
          </a:stretch>
        </p:blipFill>
        <p:spPr>
          <a:xfrm>
            <a:off x="199323" y="248320"/>
            <a:ext cx="11828554" cy="6384138"/>
          </a:xfrm>
          <a:prstGeom prst="rect">
            <a:avLst/>
          </a:prstGeom>
        </p:spPr>
      </p:pic>
    </p:spTree>
    <p:extLst>
      <p:ext uri="{BB962C8B-B14F-4D97-AF65-F5344CB8AC3E}">
        <p14:creationId xmlns:p14="http://schemas.microsoft.com/office/powerpoint/2010/main" val="1108626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73823" y="287051"/>
            <a:ext cx="11730962" cy="6362803"/>
          </a:xfrm>
          <a:prstGeom prst="rect">
            <a:avLst/>
          </a:prstGeom>
        </p:spPr>
      </p:pic>
    </p:spTree>
    <p:extLst>
      <p:ext uri="{BB962C8B-B14F-4D97-AF65-F5344CB8AC3E}">
        <p14:creationId xmlns:p14="http://schemas.microsoft.com/office/powerpoint/2010/main" val="250246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82034" y="75762"/>
            <a:ext cx="11819178" cy="6571223"/>
          </a:xfrm>
          <a:prstGeom prst="rect">
            <a:avLst/>
          </a:prstGeom>
        </p:spPr>
      </p:pic>
    </p:spTree>
    <p:extLst>
      <p:ext uri="{BB962C8B-B14F-4D97-AF65-F5344CB8AC3E}">
        <p14:creationId xmlns:p14="http://schemas.microsoft.com/office/powerpoint/2010/main" val="3316740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5699" y="96853"/>
            <a:ext cx="11705539" cy="6435832"/>
          </a:xfrm>
          <a:prstGeom prst="rect">
            <a:avLst/>
          </a:prstGeom>
        </p:spPr>
      </p:pic>
    </p:spTree>
    <p:extLst>
      <p:ext uri="{BB962C8B-B14F-4D97-AF65-F5344CB8AC3E}">
        <p14:creationId xmlns:p14="http://schemas.microsoft.com/office/powerpoint/2010/main" val="3154471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56534" y="184499"/>
            <a:ext cx="11766571" cy="6216301"/>
          </a:xfrm>
          <a:prstGeom prst="rect">
            <a:avLst/>
          </a:prstGeom>
        </p:spPr>
      </p:pic>
    </p:spTree>
    <p:extLst>
      <p:ext uri="{BB962C8B-B14F-4D97-AF65-F5344CB8AC3E}">
        <p14:creationId xmlns:p14="http://schemas.microsoft.com/office/powerpoint/2010/main" val="27425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1354015" y="1878694"/>
            <a:ext cx="8616461" cy="4730394"/>
          </a:xfrm>
          <a:prstGeom prst="rect">
            <a:avLst/>
          </a:prstGeom>
        </p:spPr>
      </p:pic>
      <p:pic>
        <p:nvPicPr>
          <p:cNvPr id="5" name="Picture 4"/>
          <p:cNvPicPr>
            <a:picLocks noChangeAspect="1"/>
          </p:cNvPicPr>
          <p:nvPr/>
        </p:nvPicPr>
        <p:blipFill>
          <a:blip r:embed="rId3"/>
          <a:stretch>
            <a:fillRect/>
          </a:stretch>
        </p:blipFill>
        <p:spPr>
          <a:xfrm>
            <a:off x="7241205" y="2200086"/>
            <a:ext cx="2517038" cy="3898769"/>
          </a:xfrm>
          <a:prstGeom prst="rect">
            <a:avLst/>
          </a:prstGeom>
        </p:spPr>
      </p:pic>
      <p:pic>
        <p:nvPicPr>
          <p:cNvPr id="6" name="Picture 5"/>
          <p:cNvPicPr>
            <a:picLocks noChangeAspect="1"/>
          </p:cNvPicPr>
          <p:nvPr/>
        </p:nvPicPr>
        <p:blipFill>
          <a:blip r:embed="rId4"/>
          <a:stretch>
            <a:fillRect/>
          </a:stretch>
        </p:blipFill>
        <p:spPr>
          <a:xfrm>
            <a:off x="1524000" y="2200086"/>
            <a:ext cx="2375187" cy="3802007"/>
          </a:xfrm>
          <a:prstGeom prst="rect">
            <a:avLst/>
          </a:prstGeom>
        </p:spPr>
      </p:pic>
      <p:sp>
        <p:nvSpPr>
          <p:cNvPr id="7" name="TextBox 6"/>
          <p:cNvSpPr txBox="1"/>
          <p:nvPr/>
        </p:nvSpPr>
        <p:spPr>
          <a:xfrm>
            <a:off x="237508" y="189294"/>
            <a:ext cx="8844024" cy="1107996"/>
          </a:xfrm>
          <a:prstGeom prst="rect">
            <a:avLst/>
          </a:prstGeom>
          <a:noFill/>
        </p:spPr>
        <p:txBody>
          <a:bodyPr wrap="none" rtlCol="0">
            <a:spAutoFit/>
          </a:bodyPr>
          <a:lstStyle/>
          <a:p>
            <a:r>
              <a:rPr lang="en-GB" sz="4800" u="sng" dirty="0" smtClean="0">
                <a:solidFill>
                  <a:srgbClr val="002060"/>
                </a:solidFill>
                <a:latin typeface="Comic Sans MS" panose="030F0702030302020204" pitchFamily="66" charset="0"/>
              </a:rPr>
              <a:t>Reflection</a:t>
            </a:r>
          </a:p>
          <a:p>
            <a:r>
              <a:rPr lang="en-GB" dirty="0">
                <a:hlinkClick r:id="rId5"/>
              </a:rPr>
              <a:t>Online Safety for Parents of Children aged 3-7 | National Online Safety (nationalcollege.com</a:t>
            </a:r>
            <a:r>
              <a:rPr lang="en-GB" dirty="0" smtClean="0">
                <a:hlinkClick r:id="rId5"/>
              </a:rPr>
              <a:t>)</a:t>
            </a:r>
            <a:r>
              <a:rPr lang="en-GB" dirty="0" smtClean="0"/>
              <a:t> </a:t>
            </a:r>
            <a:endParaRPr lang="en-GB" u="sng" dirty="0">
              <a:latin typeface="Comic Sans MS" panose="030F0702030302020204" pitchFamily="66" charset="0"/>
            </a:endParaRPr>
          </a:p>
        </p:txBody>
      </p:sp>
    </p:spTree>
    <p:extLst>
      <p:ext uri="{BB962C8B-B14F-4D97-AF65-F5344CB8AC3E}">
        <p14:creationId xmlns:p14="http://schemas.microsoft.com/office/powerpoint/2010/main" val="1818561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202257" y="213858"/>
            <a:ext cx="11676151" cy="6427103"/>
          </a:xfrm>
          <a:prstGeom prst="rect">
            <a:avLst/>
          </a:prstGeom>
        </p:spPr>
      </p:pic>
    </p:spTree>
    <p:extLst>
      <p:ext uri="{BB962C8B-B14F-4D97-AF65-F5344CB8AC3E}">
        <p14:creationId xmlns:p14="http://schemas.microsoft.com/office/powerpoint/2010/main" val="14805420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64069" y="150061"/>
            <a:ext cx="11712689" cy="6206778"/>
          </a:xfrm>
          <a:prstGeom prst="rect">
            <a:avLst/>
          </a:prstGeom>
        </p:spPr>
      </p:pic>
    </p:spTree>
    <p:extLst>
      <p:ext uri="{BB962C8B-B14F-4D97-AF65-F5344CB8AC3E}">
        <p14:creationId xmlns:p14="http://schemas.microsoft.com/office/powerpoint/2010/main" val="1838544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5" name="Picture 4"/>
          <p:cNvPicPr>
            <a:picLocks noChangeAspect="1"/>
          </p:cNvPicPr>
          <p:nvPr/>
        </p:nvPicPr>
        <p:blipFill>
          <a:blip r:embed="rId2"/>
          <a:stretch>
            <a:fillRect/>
          </a:stretch>
        </p:blipFill>
        <p:spPr>
          <a:xfrm>
            <a:off x="105507" y="114211"/>
            <a:ext cx="11931161" cy="6545698"/>
          </a:xfrm>
          <a:prstGeom prst="rect">
            <a:avLst/>
          </a:prstGeom>
        </p:spPr>
      </p:pic>
    </p:spTree>
    <p:extLst>
      <p:ext uri="{BB962C8B-B14F-4D97-AF65-F5344CB8AC3E}">
        <p14:creationId xmlns:p14="http://schemas.microsoft.com/office/powerpoint/2010/main" val="40223284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263769" y="228466"/>
            <a:ext cx="11764108" cy="6400296"/>
          </a:xfrm>
          <a:prstGeom prst="rect">
            <a:avLst/>
          </a:prstGeom>
        </p:spPr>
      </p:pic>
    </p:spTree>
    <p:extLst>
      <p:ext uri="{BB962C8B-B14F-4D97-AF65-F5344CB8AC3E}">
        <p14:creationId xmlns:p14="http://schemas.microsoft.com/office/powerpoint/2010/main" val="3676362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58001" y="156872"/>
            <a:ext cx="11694030" cy="6513131"/>
          </a:xfrm>
          <a:prstGeom prst="rect">
            <a:avLst/>
          </a:prstGeom>
        </p:spPr>
      </p:pic>
    </p:spTree>
    <p:extLst>
      <p:ext uri="{BB962C8B-B14F-4D97-AF65-F5344CB8AC3E}">
        <p14:creationId xmlns:p14="http://schemas.microsoft.com/office/powerpoint/2010/main" val="41145132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002060"/>
                </a:solidFill>
                <a:latin typeface="Comic Sans MS" panose="030F0702030302020204" pitchFamily="66" charset="0"/>
              </a:rPr>
              <a:t>How we tackle online safety at HSL</a:t>
            </a:r>
            <a:endParaRPr lang="en-GB" u="sng" dirty="0">
              <a:solidFill>
                <a:srgbClr val="002060"/>
              </a:solidFill>
              <a:latin typeface="Comic Sans MS" panose="030F0702030302020204" pitchFamily="66" charset="0"/>
            </a:endParaRPr>
          </a:p>
        </p:txBody>
      </p:sp>
      <p:sp>
        <p:nvSpPr>
          <p:cNvPr id="3" name="Content Placeholder 2"/>
          <p:cNvSpPr>
            <a:spLocks noGrp="1"/>
          </p:cNvSpPr>
          <p:nvPr>
            <p:ph idx="1"/>
          </p:nvPr>
        </p:nvSpPr>
        <p:spPr/>
        <p:txBody>
          <a:bodyPr/>
          <a:lstStyle/>
          <a:p>
            <a:pPr>
              <a:lnSpc>
                <a:spcPct val="100000"/>
              </a:lnSpc>
            </a:pPr>
            <a:r>
              <a:rPr lang="en-GB" dirty="0" smtClean="0">
                <a:solidFill>
                  <a:srgbClr val="002060"/>
                </a:solidFill>
                <a:latin typeface="Comic Sans MS" panose="030F0702030302020204" pitchFamily="66" charset="0"/>
              </a:rPr>
              <a:t>Appropriate filters and monitoring within school.</a:t>
            </a:r>
          </a:p>
          <a:p>
            <a:pPr>
              <a:lnSpc>
                <a:spcPct val="100000"/>
              </a:lnSpc>
            </a:pPr>
            <a:r>
              <a:rPr lang="en-GB" dirty="0" smtClean="0">
                <a:solidFill>
                  <a:srgbClr val="002060"/>
                </a:solidFill>
                <a:latin typeface="Comic Sans MS" panose="030F0702030302020204" pitchFamily="66" charset="0"/>
              </a:rPr>
              <a:t>We teach online safety as part of our curriculum and celebrate Online Safety Day. Where children have designed posters to encourage others to stay safe online. </a:t>
            </a:r>
          </a:p>
          <a:p>
            <a:pPr>
              <a:lnSpc>
                <a:spcPct val="100000"/>
              </a:lnSpc>
            </a:pPr>
            <a:r>
              <a:rPr lang="en-GB" dirty="0" smtClean="0">
                <a:solidFill>
                  <a:srgbClr val="002060"/>
                </a:solidFill>
                <a:latin typeface="Comic Sans MS" panose="030F0702030302020204" pitchFamily="66" charset="0"/>
              </a:rPr>
              <a:t>Through our school policies – Safeguarding, Online Safety policy, Acceptable Use policy.</a:t>
            </a:r>
          </a:p>
          <a:p>
            <a:pPr>
              <a:lnSpc>
                <a:spcPct val="100000"/>
              </a:lnSpc>
            </a:pPr>
            <a:r>
              <a:rPr lang="en-GB" dirty="0" smtClean="0">
                <a:solidFill>
                  <a:srgbClr val="002060"/>
                </a:solidFill>
                <a:latin typeface="Comic Sans MS" panose="030F0702030302020204" pitchFamily="66" charset="0"/>
              </a:rPr>
              <a:t>Home/School agreements and school rules </a:t>
            </a:r>
            <a:r>
              <a:rPr lang="en-GB" dirty="0" err="1" smtClean="0">
                <a:solidFill>
                  <a:srgbClr val="002060"/>
                </a:solidFill>
                <a:latin typeface="Comic Sans MS" panose="030F0702030302020204" pitchFamily="66" charset="0"/>
              </a:rPr>
              <a:t>e.g</a:t>
            </a:r>
            <a:r>
              <a:rPr lang="en-GB" dirty="0" smtClean="0">
                <a:solidFill>
                  <a:srgbClr val="002060"/>
                </a:solidFill>
                <a:latin typeface="Comic Sans MS" panose="030F0702030302020204" pitchFamily="66" charset="0"/>
              </a:rPr>
              <a:t> restricted use of mobile phones in school. </a:t>
            </a:r>
          </a:p>
        </p:txBody>
      </p:sp>
    </p:spTree>
    <p:extLst>
      <p:ext uri="{BB962C8B-B14F-4D97-AF65-F5344CB8AC3E}">
        <p14:creationId xmlns:p14="http://schemas.microsoft.com/office/powerpoint/2010/main" val="242539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0B4F7868834B4AAD5BA8BB1FBADDC2" ma:contentTypeVersion="17" ma:contentTypeDescription="Create a new document." ma:contentTypeScope="" ma:versionID="eee7cc47871af0091926cf1f2d184e59">
  <xsd:schema xmlns:xsd="http://www.w3.org/2001/XMLSchema" xmlns:xs="http://www.w3.org/2001/XMLSchema" xmlns:p="http://schemas.microsoft.com/office/2006/metadata/properties" xmlns:ns2="d3651b1f-ffd8-4c76-ab46-abea6a8a1376" xmlns:ns3="3449f3c3-d897-4443-9b06-ca3a6702cecd" targetNamespace="http://schemas.microsoft.com/office/2006/metadata/properties" ma:root="true" ma:fieldsID="d64c5421e7ba336138a6137f616def88" ns2:_="" ns3:_="">
    <xsd:import namespace="d3651b1f-ffd8-4c76-ab46-abea6a8a1376"/>
    <xsd:import namespace="3449f3c3-d897-4443-9b06-ca3a6702cec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651b1f-ffd8-4c76-ab46-abea6a8a13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989a639-ae39-408d-b32b-154031111631"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9f3c3-d897-4443-9b06-ca3a6702cecd"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9cb12a5-3546-45b0-85ab-adcaa852910a}" ma:internalName="TaxCatchAll" ma:showField="CatchAllData" ma:web="3449f3c3-d897-4443-9b06-ca3a6702cecd">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3651b1f-ffd8-4c76-ab46-abea6a8a1376">
      <Terms xmlns="http://schemas.microsoft.com/office/infopath/2007/PartnerControls"/>
    </lcf76f155ced4ddcb4097134ff3c332f>
    <TaxCatchAll xmlns="3449f3c3-d897-4443-9b06-ca3a6702cecd" xsi:nil="true"/>
  </documentManagement>
</p:properties>
</file>

<file path=customXml/itemProps1.xml><?xml version="1.0" encoding="utf-8"?>
<ds:datastoreItem xmlns:ds="http://schemas.openxmlformats.org/officeDocument/2006/customXml" ds:itemID="{96BD491A-70A7-4F78-9198-1E4768BA4558}"/>
</file>

<file path=customXml/itemProps2.xml><?xml version="1.0" encoding="utf-8"?>
<ds:datastoreItem xmlns:ds="http://schemas.openxmlformats.org/officeDocument/2006/customXml" ds:itemID="{447A464E-6B0B-4D0C-846C-EE48B408D356}"/>
</file>

<file path=customXml/itemProps3.xml><?xml version="1.0" encoding="utf-8"?>
<ds:datastoreItem xmlns:ds="http://schemas.openxmlformats.org/officeDocument/2006/customXml" ds:itemID="{29B41C00-A799-42BB-89C5-E267E95E88BA}"/>
</file>

<file path=docProps/app.xml><?xml version="1.0" encoding="utf-8"?>
<Properties xmlns="http://schemas.openxmlformats.org/officeDocument/2006/extended-properties" xmlns:vt="http://schemas.openxmlformats.org/officeDocument/2006/docPropsVTypes">
  <TotalTime>298</TotalTime>
  <Words>241</Words>
  <Application>Microsoft Office PowerPoint</Application>
  <PresentationFormat>Widescreen</PresentationFormat>
  <Paragraphs>22</Paragraphs>
  <Slides>27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Calibri Light</vt:lpstr>
      <vt:lpstr>Comic Sans MS</vt:lpstr>
      <vt:lpstr>Office Theme</vt:lpstr>
      <vt:lpstr>PowerPoint Presentation</vt:lpstr>
      <vt:lpstr>The idea of today’s session…</vt:lpstr>
      <vt:lpstr>How do you keep your children safe online?</vt:lpstr>
      <vt:lpstr>PowerPoint Presentation</vt:lpstr>
      <vt:lpstr>PowerPoint Presentation</vt:lpstr>
      <vt:lpstr>Parenting in a digital world</vt:lpstr>
      <vt:lpstr>What are children accessing online?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we tackle online safety at HSL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lsalt</dc:creator>
  <cp:lastModifiedBy>L Salt</cp:lastModifiedBy>
  <cp:revision>16</cp:revision>
  <dcterms:created xsi:type="dcterms:W3CDTF">2024-06-25T09:00:08Z</dcterms:created>
  <dcterms:modified xsi:type="dcterms:W3CDTF">2024-07-09T12:35:00Z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0x0101001A0B4F7868834B4AAD5BA8BB1FBADDC2</vt:lpwstr>
  </property>
</Properties>
</file>