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812" r:id="rId4"/>
  </p:sldMasterIdLst>
  <p:notesMasterIdLst>
    <p:notesMasterId r:id="rId24"/>
  </p:notesMasterIdLst>
  <p:handoutMasterIdLst>
    <p:handoutMasterId r:id="rId25"/>
  </p:handoutMasterIdLst>
  <p:sldIdLst>
    <p:sldId id="276" r:id="rId5"/>
    <p:sldId id="279" r:id="rId6"/>
    <p:sldId id="281" r:id="rId7"/>
    <p:sldId id="272" r:id="rId8"/>
    <p:sldId id="274" r:id="rId9"/>
    <p:sldId id="275" r:id="rId10"/>
    <p:sldId id="285" r:id="rId11"/>
    <p:sldId id="284" r:id="rId12"/>
    <p:sldId id="262" r:id="rId13"/>
    <p:sldId id="261" r:id="rId14"/>
    <p:sldId id="268" r:id="rId15"/>
    <p:sldId id="273" r:id="rId16"/>
    <p:sldId id="270" r:id="rId17"/>
    <p:sldId id="280" r:id="rId18"/>
    <p:sldId id="282" r:id="rId19"/>
    <p:sldId id="267" r:id="rId20"/>
    <p:sldId id="283" r:id="rId21"/>
    <p:sldId id="277" r:id="rId22"/>
    <p:sldId id="278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D6512F-09AD-06C8-6470-A329B353CD86}" v="396" dt="2026-04-16T08:52:40.8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87"/>
  </p:normalViewPr>
  <p:slideViewPr>
    <p:cSldViewPr snapToGrid="0" snapToObjects="1">
      <p:cViewPr varScale="1">
        <p:scale>
          <a:sx n="87" d="100"/>
          <a:sy n="87" d="100"/>
        </p:scale>
        <p:origin x="48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4" d="100"/>
          <a:sy n="84" d="100"/>
        </p:scale>
        <p:origin x="243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BC40FD4-49E5-45F4-9F5F-D127674F3B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7B86CE-7533-4591-A533-3B285CBFBD3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42818B-C764-43FB-9100-6BE58FDE1954}" type="datetimeFigureOut">
              <a:rPr lang="en-US" smtClean="0"/>
              <a:t>4/16/2026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97BB4A-C2FA-48DD-9F31-664DF2C9F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40AB79-C081-43E8-B49C-BA9D38FCFCD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5F1E10-4074-4DC3-8E35-9146BD1FD82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88127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0BC4BE-0D73-E240-8B38-104FAC465A91}" type="datetimeFigureOut">
              <a:rPr lang="en-US" smtClean="0"/>
              <a:t>4/16/2026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8C15C5-0688-5345-99FC-721E08AD15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685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D38EEC-FD55-4FC4-93AF-387C2A1EACC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2719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8C15C5-0688-5345-99FC-721E08AD15D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035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8C15C5-0688-5345-99FC-721E08AD15D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06270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8C15C5-0688-5345-99FC-721E08AD15D5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9644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8C15C5-0688-5345-99FC-721E08AD15D5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1110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8C15C5-0688-5345-99FC-721E08AD15D5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7307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801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650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874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3965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9688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6389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1977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1870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38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025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45203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0075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84169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8357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3636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81757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567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7670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  <p:sldLayoutId id="2147483824" r:id="rId12"/>
    <p:sldLayoutId id="2147483825" r:id="rId13"/>
    <p:sldLayoutId id="2147483826" r:id="rId14"/>
    <p:sldLayoutId id="2147483827" r:id="rId15"/>
    <p:sldLayoutId id="2147483828" r:id="rId16"/>
    <p:sldLayoutId id="214748382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accent1"/>
          </a:soli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20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8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6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trockstars.com/" TargetMode="External"/><Relationship Id="rId2" Type="http://schemas.openxmlformats.org/officeDocument/2006/relationships/hyperlink" Target="https://www.gov.uk/government/publications/multiplication-tables-check-information-for-parent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angaroomaths.co.uk/wp-content/uploads/filebase/Calculation/calculation/21_table_facts.pdf" TargetMode="External"/><Relationship Id="rId5" Type="http://schemas.openxmlformats.org/officeDocument/2006/relationships/image" Target="../media/image26.png"/><Relationship Id="rId4" Type="http://schemas.openxmlformats.org/officeDocument/2006/relationships/hyperlink" Target="https://mathsframe.co.uk/en/resources/resource/477/Multiplication-Tables-Check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7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0F16DDE-7C30-41C3-9F14-10FC7D166A61}"/>
              </a:ext>
            </a:extLst>
          </p:cNvPr>
          <p:cNvSpPr/>
          <p:nvPr/>
        </p:nvSpPr>
        <p:spPr>
          <a:xfrm>
            <a:off x="0" y="2459843"/>
            <a:ext cx="12192000" cy="441574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defRPr/>
            </a:pPr>
            <a:r>
              <a:rPr lang="en-US" dirty="0">
                <a:latin typeface="Arial Black" panose="020B0A04020102020204" pitchFamily="34" charset="0"/>
              </a:rPr>
              <a:t>Focus on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F6BFFEF-EC0A-4211-A493-7DA5129A8087}"/>
              </a:ext>
            </a:extLst>
          </p:cNvPr>
          <p:cNvSpPr/>
          <p:nvPr/>
        </p:nvSpPr>
        <p:spPr>
          <a:xfrm>
            <a:off x="0" y="3767394"/>
            <a:ext cx="12192000" cy="253915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0" b="1" i="0" u="none" strike="noStrike" kern="1200" cap="none" spc="0" normalizeH="0" baseline="0" noProof="0" dirty="0">
                <a:ln w="10160">
                  <a:solidFill>
                    <a:srgbClr val="5B9BD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Hanley St Luke’s:</a:t>
            </a:r>
          </a:p>
          <a:p>
            <a:pPr algn="ctr" defTabSz="914400">
              <a:defRPr/>
            </a:pPr>
            <a:r>
              <a:rPr lang="en-US" sz="4400" b="1" dirty="0">
                <a:ln w="10160">
                  <a:solidFill>
                    <a:srgbClr val="5B9BD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/>
              </a:rPr>
              <a:t>Times Tables- Parents Meeting</a:t>
            </a:r>
            <a:r>
              <a:rPr lang="en-US" sz="4400" b="1">
                <a:ln w="10160">
                  <a:solidFill>
                    <a:srgbClr val="5B9BD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/>
              </a:rPr>
              <a:t>   April 2026</a:t>
            </a:r>
            <a:endParaRPr lang="en-US" sz="4400" b="1" i="0" u="none" strike="noStrike" kern="1200" cap="none" spc="0" normalizeH="0" baseline="0" noProof="0">
              <a:ln w="10160">
                <a:solidFill>
                  <a:srgbClr val="5B9BD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Calibri"/>
              <a:cs typeface="Calibri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8499" y="113602"/>
            <a:ext cx="5704138" cy="232865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795946" y="2513454"/>
            <a:ext cx="611109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Arial Black" panose="020B0A04020102020204" pitchFamily="34" charset="0"/>
              </a:rPr>
              <a:t>Welcome to</a:t>
            </a:r>
            <a:endParaRPr lang="en-GB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332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893" y="3188310"/>
            <a:ext cx="10987677" cy="32476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270" y="365125"/>
            <a:ext cx="6476775" cy="2644077"/>
          </a:xfrm>
          <a:prstGeom prst="rect">
            <a:avLst/>
          </a:prstGeom>
        </p:spPr>
      </p:pic>
      <p:pic>
        <p:nvPicPr>
          <p:cNvPr id="1026" name="Picture 2" descr="Vaughan Primary School - Year 4 MTC Parent Meeti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762" y="790609"/>
            <a:ext cx="2886808" cy="2886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8102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6548" y="100542"/>
            <a:ext cx="11054862" cy="1325563"/>
          </a:xfrm>
        </p:spPr>
        <p:txBody>
          <a:bodyPr/>
          <a:lstStyle/>
          <a:p>
            <a:r>
              <a:rPr lang="en-US" dirty="0">
                <a:latin typeface="Arial Black" panose="020B0A04020102020204" pitchFamily="34" charset="0"/>
              </a:rPr>
              <a:t>5 x 6 = 30       30  divided by  6 is 5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3494" y="1552087"/>
            <a:ext cx="7903551" cy="508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81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948CB-FB58-4A7C-91E6-817814FFB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3208" y="1838723"/>
            <a:ext cx="6207370" cy="3124201"/>
          </a:xfrm>
        </p:spPr>
        <p:txBody>
          <a:bodyPr>
            <a:noAutofit/>
          </a:bodyPr>
          <a:lstStyle/>
          <a:p>
            <a:r>
              <a:rPr lang="en-US" sz="4400">
                <a:latin typeface="Comic Sans MS"/>
              </a:rPr>
              <a:t>We f</a:t>
            </a:r>
            <a:r>
              <a:rPr lang="en-US" sz="4400" dirty="0">
                <a:latin typeface="Comic Sans MS"/>
              </a:rPr>
              <a:t>ocus on these 21 facts- children tend to know 1,2, 5 and 10 x tables and their reverse. </a:t>
            </a:r>
            <a:endParaRPr lang="en-GB" sz="4400" dirty="0">
              <a:latin typeface="Arial Black"/>
            </a:endParaRPr>
          </a:p>
          <a:p>
            <a:r>
              <a:rPr lang="en-US" sz="4400">
                <a:latin typeface="Comic Sans MS"/>
              </a:rPr>
              <a:t>These </a:t>
            </a:r>
            <a:r>
              <a:rPr lang="en-US" sz="4400" dirty="0">
                <a:latin typeface="Comic Sans MS"/>
              </a:rPr>
              <a:t>are the x tables left/ not covered by those.</a:t>
            </a:r>
            <a:r>
              <a:rPr lang="en-US" sz="4400" dirty="0">
                <a:latin typeface="Arial Black"/>
              </a:rPr>
              <a:t> </a:t>
            </a:r>
            <a:endParaRPr lang="en-GB" sz="440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246" y="202280"/>
            <a:ext cx="4396316" cy="639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6256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9214" y="20515"/>
            <a:ext cx="4066319" cy="1905000"/>
          </a:xfrm>
        </p:spPr>
        <p:txBody>
          <a:bodyPr/>
          <a:lstStyle/>
          <a:p>
            <a:r>
              <a:rPr lang="en-US" dirty="0"/>
              <a:t>Policy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4829" y="2666999"/>
            <a:ext cx="4582582" cy="3124201"/>
          </a:xfrm>
        </p:spPr>
        <p:txBody>
          <a:bodyPr/>
          <a:lstStyle/>
          <a:p>
            <a:r>
              <a:rPr lang="en-GB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We don’t' just start learning times </a:t>
            </a:r>
            <a:r>
              <a:rPr lang="en-GB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tables in Year 4. </a:t>
            </a:r>
            <a:endParaRPr lang="en-GB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endParaRPr lang="en-GB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r>
              <a:rPr lang="en-GB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Number sense and fluency starts right at the beginning in Nursery </a:t>
            </a:r>
            <a:r>
              <a:rPr lang="en-GB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and carries on into year 6 and beyond. 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074" y="275491"/>
            <a:ext cx="5183850" cy="6327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914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820" y="107987"/>
            <a:ext cx="7209864" cy="66136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2992" y="2250831"/>
            <a:ext cx="4501012" cy="1835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9007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A tablet with apps on the screen&#10;&#10;AI-generated content may be incorrect.">
            <a:extLst>
              <a:ext uri="{FF2B5EF4-FFF2-40B4-BE49-F238E27FC236}">
                <a16:creationId xmlns:a16="http://schemas.microsoft.com/office/drawing/2014/main" id="{EE4A430D-96DC-6ADB-8AB6-0F6E409687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6128" y="3619499"/>
            <a:ext cx="3307234" cy="2256368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8BFAF39-2A07-EFDF-15AB-D40FD4BC2EA3}"/>
              </a:ext>
            </a:extLst>
          </p:cNvPr>
          <p:cNvSpPr txBox="1">
            <a:spLocks/>
          </p:cNvSpPr>
          <p:nvPr/>
        </p:nvSpPr>
        <p:spPr>
          <a:xfrm>
            <a:off x="7533868" y="-194733"/>
            <a:ext cx="4857626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Daily/ weekly </a:t>
            </a:r>
            <a:r>
              <a:rPr lang="en-US"/>
              <a:t>practice in school</a:t>
            </a:r>
            <a:endParaRPr lang="en-GB" dirty="0"/>
          </a:p>
        </p:txBody>
      </p:sp>
      <p:pic>
        <p:nvPicPr>
          <p:cNvPr id="7" name="Picture 6" descr="A blue and pink text on a black background&#10;&#10;AI-generated content may be incorrect.">
            <a:extLst>
              <a:ext uri="{FF2B5EF4-FFF2-40B4-BE49-F238E27FC236}">
                <a16:creationId xmlns:a16="http://schemas.microsoft.com/office/drawing/2014/main" id="{B5A56820-2AC2-2C34-8C57-AF8A9BEF4D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657" y="659068"/>
            <a:ext cx="4349492" cy="2422341"/>
          </a:xfrm>
          <a:prstGeom prst="rect">
            <a:avLst/>
          </a:prstGeom>
        </p:spPr>
      </p:pic>
      <p:pic>
        <p:nvPicPr>
          <p:cNvPr id="9" name="Picture 8" descr="A box of flashcards&#10;&#10;AI-generated content may be incorrect.">
            <a:extLst>
              <a:ext uri="{FF2B5EF4-FFF2-40B4-BE49-F238E27FC236}">
                <a16:creationId xmlns:a16="http://schemas.microsoft.com/office/drawing/2014/main" id="{A46AD7BB-F7E1-E30F-DB7C-BF7CF2E725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0592" y="1563158"/>
            <a:ext cx="2914650" cy="2038350"/>
          </a:xfrm>
          <a:prstGeom prst="rect">
            <a:avLst/>
          </a:prstGeom>
        </p:spPr>
      </p:pic>
      <p:pic>
        <p:nvPicPr>
          <p:cNvPr id="10" name="Picture 9" descr="A screenshot of a math problem&#10;&#10;AI-generated content may be incorrect.">
            <a:extLst>
              <a:ext uri="{FF2B5EF4-FFF2-40B4-BE49-F238E27FC236}">
                <a16:creationId xmlns:a16="http://schemas.microsoft.com/office/drawing/2014/main" id="{8DB404BC-ECB5-2F36-2670-A5742D2DEC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8207" y="351366"/>
            <a:ext cx="1905002" cy="1371601"/>
          </a:xfrm>
          <a:prstGeom prst="rect">
            <a:avLst/>
          </a:prstGeom>
        </p:spPr>
      </p:pic>
      <p:pic>
        <p:nvPicPr>
          <p:cNvPr id="11" name="Picture 10" descr="A cartoon of a child pointing at a tall ruler&#10;&#10;AI-generated content may be incorrect.">
            <a:extLst>
              <a:ext uri="{FF2B5EF4-FFF2-40B4-BE49-F238E27FC236}">
                <a16:creationId xmlns:a16="http://schemas.microsoft.com/office/drawing/2014/main" id="{0DDFF621-C659-43A1-45B5-B0338116FF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3696" y="1964267"/>
            <a:ext cx="3152775" cy="44958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6C84C5C-E165-24C2-399F-85385B7804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16358" y="3756555"/>
            <a:ext cx="3028950" cy="199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734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9785" y="609600"/>
            <a:ext cx="4857626" cy="1905000"/>
          </a:xfrm>
        </p:spPr>
        <p:txBody>
          <a:bodyPr/>
          <a:lstStyle/>
          <a:p>
            <a:r>
              <a:rPr lang="en-US" dirty="0"/>
              <a:t>Daily/ weekly </a:t>
            </a:r>
            <a:r>
              <a:rPr lang="en-US"/>
              <a:t>practice at home 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73" y="500318"/>
            <a:ext cx="5809992" cy="32372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9099" y="2199543"/>
            <a:ext cx="4368312" cy="436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7348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abacus, object, small, little&#10;&#10;Description automatically generated">
            <a:extLst>
              <a:ext uri="{FF2B5EF4-FFF2-40B4-BE49-F238E27FC236}">
                <a16:creationId xmlns:a16="http://schemas.microsoft.com/office/drawing/2014/main" id="{41CEEA57-052A-4A78-A7B9-37FFC6C9E537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4080833-6B30-404E-B0FA-39D7DC4B16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1124" y="0"/>
            <a:ext cx="11251756" cy="6857990"/>
          </a:xfrm>
        </p:spPr>
        <p:txBody>
          <a:bodyPr anchor="ctr">
            <a:noAutofit/>
          </a:bodyPr>
          <a:lstStyle/>
          <a:p>
            <a:pPr algn="l"/>
            <a:r>
              <a:rPr lang="en-US" sz="8000" b="1" dirty="0"/>
              <a:t>The Multiplication Tables Check</a:t>
            </a:r>
            <a:br>
              <a:rPr lang="en-US" sz="11700" b="1" dirty="0"/>
            </a:br>
            <a:r>
              <a:rPr lang="en-US" sz="11700" dirty="0">
                <a:solidFill>
                  <a:schemeClr val="tx1"/>
                </a:solidFill>
              </a:rPr>
              <a:t>(MTC)</a:t>
            </a:r>
            <a:endParaRPr lang="en-US" sz="117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2652" y="3868671"/>
            <a:ext cx="6851352" cy="2793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1019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6719E996-175C-4B1B-B3C6-899BCFE1DD9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59" t="10960" r="4610" b="19315"/>
          <a:stretch/>
        </p:blipFill>
        <p:spPr>
          <a:xfrm>
            <a:off x="220081" y="242045"/>
            <a:ext cx="3595744" cy="190948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84F96F-B0BE-4E84-A401-8F8438058C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6395" y="201167"/>
            <a:ext cx="8655605" cy="1390965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What is The </a:t>
            </a:r>
            <a:r>
              <a:rPr lang="en-US" dirty="0">
                <a:solidFill>
                  <a:schemeClr val="tx1"/>
                </a:solidFill>
              </a:rPr>
              <a:t>MTC?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CABBAB-5FB3-4625-A8FE-CA3A63D389E5}"/>
              </a:ext>
            </a:extLst>
          </p:cNvPr>
          <p:cNvSpPr txBox="1"/>
          <p:nvPr/>
        </p:nvSpPr>
        <p:spPr>
          <a:xfrm>
            <a:off x="4827494" y="1290918"/>
            <a:ext cx="6629400" cy="55399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 Black"/>
              </a:rPr>
              <a:t>It’s a national test for Year 4 students taken online. </a:t>
            </a:r>
          </a:p>
          <a:p>
            <a:endParaRPr lang="en-GB" sz="2400" dirty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 Black"/>
              </a:rPr>
              <a:t>Under the national curriculum primary school children are </a:t>
            </a:r>
            <a:r>
              <a:rPr lang="en-GB" sz="2400">
                <a:latin typeface="Arial Black"/>
              </a:rPr>
              <a:t>expected to know all their 12 times </a:t>
            </a:r>
            <a:r>
              <a:rPr lang="en-GB" sz="2400" dirty="0">
                <a:latin typeface="Arial Black"/>
              </a:rPr>
              <a:t>tables by the end of Year 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 Black"/>
              </a:rPr>
              <a:t>We’ve been preparing students to know their times tables by the end of Year 4 for quite some time.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 Black" panose="020B0A04020102020204" pitchFamily="34" charset="0"/>
              </a:rPr>
              <a:t>This will take place after half term in June.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13" name="Picture 12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40F66942-8CE9-49B9-9489-690C28ABAF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081" y="3742913"/>
            <a:ext cx="4309562" cy="2873041"/>
          </a:xfrm>
          <a:prstGeom prst="rect">
            <a:avLst/>
          </a:prstGeom>
        </p:spPr>
      </p:pic>
      <p:pic>
        <p:nvPicPr>
          <p:cNvPr id="15" name="Picture 14" descr="A computer sitting on top of a table&#10;&#10;Description automatically generated">
            <a:extLst>
              <a:ext uri="{FF2B5EF4-FFF2-40B4-BE49-F238E27FC236}">
                <a16:creationId xmlns:a16="http://schemas.microsoft.com/office/drawing/2014/main" id="{C3015559-26E5-45AF-8FA6-BC6832E209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081" y="454115"/>
            <a:ext cx="4309563" cy="2862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815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4F96F-B0BE-4E84-A401-8F8438058C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6395" y="-10499"/>
            <a:ext cx="8655605" cy="1316158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The </a:t>
            </a:r>
            <a:r>
              <a:rPr lang="en-US" dirty="0">
                <a:solidFill>
                  <a:schemeClr val="tx1"/>
                </a:solidFill>
              </a:rPr>
              <a:t>practicalities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CABBAB-5FB3-4625-A8FE-CA3A63D389E5}"/>
              </a:ext>
            </a:extLst>
          </p:cNvPr>
          <p:cNvSpPr txBox="1"/>
          <p:nvPr/>
        </p:nvSpPr>
        <p:spPr>
          <a:xfrm>
            <a:off x="4879291" y="952271"/>
            <a:ext cx="6990353" cy="59093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The Check Itself</a:t>
            </a:r>
            <a:r>
              <a:rPr lang="en-GB" b="1" dirty="0"/>
              <a:t>.</a:t>
            </a:r>
            <a:r>
              <a:rPr lang="en-GB" dirty="0"/>
              <a:t>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Takes place in June</a:t>
            </a:r>
            <a:endParaRPr lang="en-GB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Is done on a tablet or computer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Will take no longer than 5 minutes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There are 25 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Pupils have 6 seconds to answer each question- need to take their time and not press enter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There’s no problem solving or division just simple “3 x 4 = ?” type questions 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results are for </a:t>
            </a:r>
            <a:r>
              <a:rPr lang="en-GB" b="1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Teachers </a:t>
            </a:r>
            <a:endParaRPr lang="en-GB" b="1" cap="all" dirty="0">
              <a:ln w="3175" cmpd="sng">
                <a:noFill/>
              </a:ln>
              <a:solidFill>
                <a:schemeClr val="accent1"/>
              </a:solidFill>
              <a:effectLst>
                <a:glow rad="38100">
                  <a:prstClr val="black">
                    <a:lumMod val="65000"/>
                    <a:lumOff val="35000"/>
                    <a:alpha val="40000"/>
                  </a:prst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cap="all" dirty="0">
              <a:ln w="3175" cmpd="sng">
                <a:noFill/>
              </a:ln>
              <a:solidFill>
                <a:schemeClr val="accent1"/>
              </a:solidFill>
              <a:effectLst>
                <a:glow rad="38100">
                  <a:schemeClr val="bg1">
                    <a:lumMod val="65000"/>
                    <a:lumOff val="35000"/>
                    <a:alpha val="40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There is </a:t>
            </a:r>
            <a:r>
              <a:rPr lang="en-GB" b="1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no pass or fail mark</a:t>
            </a:r>
            <a:endParaRPr lang="en-GB" b="1" cap="all">
              <a:ln w="3175" cmpd="sng">
                <a:noFill/>
              </a:ln>
              <a:solidFill>
                <a:schemeClr val="accent1"/>
              </a:solidFill>
              <a:effectLst>
                <a:glow rad="38100">
                  <a:prstClr val="black">
                    <a:lumMod val="65000"/>
                    <a:lumOff val="35000"/>
                    <a:alpha val="40000"/>
                  </a:prst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cap="all" dirty="0">
              <a:ln w="3175" cmpd="sng">
                <a:noFill/>
              </a:ln>
              <a:solidFill>
                <a:schemeClr val="accent1"/>
              </a:solidFill>
              <a:effectLst>
                <a:glow rad="38100">
                  <a:schemeClr val="bg1">
                    <a:lumMod val="65000"/>
                    <a:lumOff val="35000"/>
                    <a:alpha val="40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Results are </a:t>
            </a:r>
            <a:r>
              <a:rPr lang="en-GB" b="1" cap="all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not published but we will share with you and the children</a:t>
            </a:r>
            <a:endParaRPr lang="en-GB" b="1" cap="all">
              <a:ln w="3175" cmpd="sng">
                <a:noFill/>
              </a:ln>
              <a:solidFill>
                <a:schemeClr val="accent1"/>
              </a:solidFill>
              <a:effectLst>
                <a:glow rad="38100">
                  <a:prstClr val="black">
                    <a:lumMod val="65000"/>
                    <a:lumOff val="35000"/>
                    <a:alpha val="40000"/>
                  </a:prst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 descr="A computer sitting on top of a table&#10;&#10;Description automatically generated">
            <a:extLst>
              <a:ext uri="{FF2B5EF4-FFF2-40B4-BE49-F238E27FC236}">
                <a16:creationId xmlns:a16="http://schemas.microsoft.com/office/drawing/2014/main" id="{D0CF9955-32C1-416E-AAD0-984BDD326D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893" y="454115"/>
            <a:ext cx="4309563" cy="2862322"/>
          </a:xfrm>
          <a:prstGeom prst="rect">
            <a:avLst/>
          </a:prstGeom>
        </p:spPr>
      </p:pic>
      <p:pic>
        <p:nvPicPr>
          <p:cNvPr id="5" name="Picture 4" descr="A person using a computer sitting on top of a table&#10;&#10;Description automatically generated">
            <a:extLst>
              <a:ext uri="{FF2B5EF4-FFF2-40B4-BE49-F238E27FC236}">
                <a16:creationId xmlns:a16="http://schemas.microsoft.com/office/drawing/2014/main" id="{ECADE825-4313-4F4D-96C4-4ACAB9E92C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893" y="3569385"/>
            <a:ext cx="4309563" cy="2873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4715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162" y="3555999"/>
            <a:ext cx="4360332" cy="2616201"/>
          </a:xfrm>
        </p:spPr>
        <p:txBody>
          <a:bodyPr>
            <a:normAutofit lnSpcReduction="10000"/>
          </a:bodyPr>
          <a:lstStyle/>
          <a:p>
            <a:r>
              <a:rPr lang="en-GB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The screen will look similar to this. </a:t>
            </a:r>
          </a:p>
          <a:p>
            <a:r>
              <a:rPr lang="en-GB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Children are used to this- they have been </a:t>
            </a:r>
            <a:r>
              <a:rPr lang="en-GB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using a simulator regularly. </a:t>
            </a:r>
          </a:p>
          <a:p>
            <a:r>
              <a:rPr lang="en-GB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We will have a </a:t>
            </a:r>
            <a:r>
              <a:rPr lang="en-GB" dirty="0" err="1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moc</a:t>
            </a:r>
            <a:r>
              <a:rPr lang="en-GB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k </a:t>
            </a:r>
            <a:r>
              <a:rPr lang="en-GB" dirty="0" err="1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mtc</a:t>
            </a:r>
            <a:r>
              <a:rPr lang="en-GB" dirty="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 week so they can get used to the groups </a:t>
            </a:r>
            <a:r>
              <a:rPr lang="en-GB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and location too</a:t>
            </a:r>
            <a:endParaRPr lang="en-GB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33" y="140677"/>
            <a:ext cx="5053865" cy="30162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2804" y="2901462"/>
            <a:ext cx="6984287" cy="392890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5739" y="-126508"/>
            <a:ext cx="6851352" cy="2793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2453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4F96F-B0BE-4E84-A401-8F8438058C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338" y="-243237"/>
            <a:ext cx="10574216" cy="131615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  <a:latin typeface="Arial Black" panose="020B0A04020102020204" pitchFamily="34" charset="0"/>
              </a:rPr>
              <a:t>How You Can Help </a:t>
            </a:r>
            <a:r>
              <a:rPr lang="en-US" b="1" dirty="0" err="1">
                <a:latin typeface="Arial Black" panose="020B0A04020102020204" pitchFamily="34" charset="0"/>
              </a:rPr>
              <a:t>YouR</a:t>
            </a:r>
            <a:r>
              <a:rPr lang="en-US" b="1" dirty="0">
                <a:latin typeface="Arial Black" panose="020B0A04020102020204" pitchFamily="34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Arial Black" panose="020B0A04020102020204" pitchFamily="34" charset="0"/>
              </a:rPr>
              <a:t>Child?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CABBAB-5FB3-4625-A8FE-CA3A63D389E5}"/>
              </a:ext>
            </a:extLst>
          </p:cNvPr>
          <p:cNvSpPr txBox="1"/>
          <p:nvPr/>
        </p:nvSpPr>
        <p:spPr>
          <a:xfrm>
            <a:off x="4403194" y="571144"/>
            <a:ext cx="7881029" cy="61863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cap="all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rial Black"/>
                <a:ea typeface="+mj-ea"/>
                <a:cs typeface="+mj-cs"/>
              </a:rPr>
              <a:t>Practise at Home</a:t>
            </a:r>
            <a:r>
              <a:rPr lang="en-GB" dirty="0">
                <a:latin typeface="Arial Black"/>
              </a:rPr>
              <a:t> </a:t>
            </a:r>
          </a:p>
          <a:p>
            <a:r>
              <a:rPr lang="en-GB" dirty="0">
                <a:latin typeface="Arial Black"/>
              </a:rPr>
              <a:t>We will of course continue to teach the full curriculum, and would love your continued support to </a:t>
            </a:r>
            <a:r>
              <a:rPr lang="en-GB" b="1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rial Black"/>
                <a:ea typeface="+mj-ea"/>
                <a:cs typeface="+mj-cs"/>
              </a:rPr>
              <a:t>help practise </a:t>
            </a:r>
            <a:r>
              <a:rPr lang="en-GB" dirty="0">
                <a:latin typeface="Arial Black"/>
              </a:rPr>
              <a:t>the times tables with your children. </a:t>
            </a:r>
          </a:p>
          <a:p>
            <a:endParaRPr lang="en-GB" dirty="0">
              <a:latin typeface="Arial Black" panose="020B0A04020102020204" pitchFamily="34" charset="0"/>
            </a:endParaRPr>
          </a:p>
          <a:p>
            <a:r>
              <a:rPr lang="en-GB" dirty="0">
                <a:latin typeface="Arial Black"/>
              </a:rPr>
              <a:t>Some easy ways to do this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rial Black" panose="020B0A04020102020204" pitchFamily="34" charset="0"/>
                <a:ea typeface="+mj-ea"/>
                <a:cs typeface="+mj-cs"/>
              </a:rPr>
              <a:t>asking questions </a:t>
            </a:r>
            <a:r>
              <a:rPr lang="en-GB" dirty="0">
                <a:latin typeface="Arial Black" panose="020B0A04020102020204" pitchFamily="34" charset="0"/>
              </a:rPr>
              <a:t>such as “What’s 7 x 8?”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 Black" panose="020B0A04020102020204" pitchFamily="34" charset="0"/>
              </a:rPr>
              <a:t>Completing red times tables books regularly. </a:t>
            </a:r>
            <a:endParaRPr lang="en-GB" dirty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 Black" panose="020B0A04020102020204" pitchFamily="34" charset="0"/>
              </a:rPr>
              <a:t>Reciting times tables by </a:t>
            </a:r>
            <a:r>
              <a:rPr lang="en-GB" b="1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rial Black" panose="020B0A04020102020204" pitchFamily="34" charset="0"/>
                <a:ea typeface="+mj-ea"/>
                <a:cs typeface="+mj-cs"/>
              </a:rPr>
              <a:t>Rote </a:t>
            </a:r>
            <a:r>
              <a:rPr lang="en-GB" dirty="0">
                <a:latin typeface="Arial Black" panose="020B0A04020102020204" pitchFamily="34" charset="0"/>
              </a:rPr>
              <a:t>(4 times 1 is 4, 4 times 2 is 8, etc)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rial Black"/>
                <a:ea typeface="+mj-ea"/>
                <a:cs typeface="+mj-cs"/>
              </a:rPr>
              <a:t>singing</a:t>
            </a:r>
            <a:r>
              <a:rPr lang="en-GB">
                <a:latin typeface="Arial Black"/>
              </a:rPr>
              <a:t> times tables songs (there are lots online)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 Black" panose="020B0A04020102020204" pitchFamily="34" charset="0"/>
              </a:rPr>
              <a:t>Using </a:t>
            </a:r>
            <a:r>
              <a:rPr lang="en-GB" b="1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rial Black" panose="020B0A04020102020204" pitchFamily="34" charset="0"/>
                <a:ea typeface="+mj-ea"/>
                <a:cs typeface="+mj-cs"/>
              </a:rPr>
              <a:t>apps and games </a:t>
            </a:r>
            <a:r>
              <a:rPr lang="en-GB" dirty="0">
                <a:latin typeface="Arial Black" panose="020B0A04020102020204" pitchFamily="34" charset="0"/>
              </a:rPr>
              <a:t>(like TTRS)  </a:t>
            </a:r>
          </a:p>
          <a:p>
            <a:r>
              <a:rPr lang="en-GB" dirty="0">
                <a:latin typeface="Arial Black" panose="020B0A04020102020204" pitchFamily="34" charset="0"/>
              </a:rPr>
              <a:t>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F0"/>
                </a:solidFill>
                <a:latin typeface="Arial Black"/>
              </a:rPr>
              <a:t>Games</a:t>
            </a:r>
            <a:r>
              <a:rPr lang="en-GB" dirty="0">
                <a:latin typeface="Arial Black"/>
              </a:rPr>
              <a:t> and activities like we’ll play today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 Black" panose="020B0A04020102020204" pitchFamily="34" charset="0"/>
              </a:rPr>
              <a:t>Mock MTC’s using </a:t>
            </a:r>
            <a:r>
              <a:rPr lang="en-US" dirty="0" err="1">
                <a:latin typeface="Arial Black" panose="020B0A04020102020204" pitchFamily="34" charset="0"/>
              </a:rPr>
              <a:t>MathsFrame</a:t>
            </a:r>
            <a:r>
              <a:rPr lang="en-US" dirty="0">
                <a:latin typeface="Arial Black" panose="020B0A04020102020204" pitchFamily="34" charset="0"/>
              </a:rPr>
              <a:t> </a:t>
            </a:r>
            <a:endParaRPr lang="en-GB" dirty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1028" name="Picture 4" descr="Question Mark Illustration">
            <a:extLst>
              <a:ext uri="{FF2B5EF4-FFF2-40B4-BE49-F238E27FC236}">
                <a16:creationId xmlns:a16="http://schemas.microsoft.com/office/drawing/2014/main" id="{F7E004DB-1C12-444D-8494-14F5C65A69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3" r="4027"/>
          <a:stretch/>
        </p:blipFill>
        <p:spPr bwMode="auto">
          <a:xfrm>
            <a:off x="916940" y="1072921"/>
            <a:ext cx="2712084" cy="1815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085" y="3890536"/>
            <a:ext cx="4020228" cy="1639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2971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915" y="3027483"/>
            <a:ext cx="11161711" cy="31242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>
                <a:latin typeface="Arial Bold" panose="020B0704020202020204" pitchFamily="34" charset="0"/>
                <a:cs typeface="Arial Bold" panose="020B0704020202020204" pitchFamily="34" charset="0"/>
              </a:rPr>
              <a:t>Make times tables fun;</a:t>
            </a:r>
          </a:p>
          <a:p>
            <a:r>
              <a:rPr lang="en-US" dirty="0">
                <a:latin typeface="Arial Bold" panose="020B0704020202020204" pitchFamily="34" charset="0"/>
                <a:cs typeface="Arial Bold" panose="020B0704020202020204" pitchFamily="34" charset="0"/>
              </a:rPr>
              <a:t>• Climb stairs counting in multiples</a:t>
            </a:r>
          </a:p>
          <a:p>
            <a:r>
              <a:rPr lang="en-US" dirty="0">
                <a:latin typeface="Arial Bold" panose="020B0704020202020204" pitchFamily="34" charset="0"/>
                <a:cs typeface="Arial Bold" panose="020B0704020202020204" pitchFamily="34" charset="0"/>
              </a:rPr>
              <a:t>• Play verbal times tables games and have competitions</a:t>
            </a:r>
          </a:p>
          <a:p>
            <a:pPr marL="0" indent="0">
              <a:buNone/>
            </a:pPr>
            <a:r>
              <a:rPr lang="en-US" dirty="0">
                <a:latin typeface="Arial Bold" panose="020B0704020202020204" pitchFamily="34" charset="0"/>
                <a:cs typeface="Arial Bold" panose="020B0704020202020204" pitchFamily="34" charset="0"/>
              </a:rPr>
              <a:t>• Take it in turns to say different times tables in funny voices (</a:t>
            </a:r>
            <a:r>
              <a:rPr lang="en-US" dirty="0" err="1">
                <a:latin typeface="Arial Bold" panose="020B0704020202020204" pitchFamily="34" charset="0"/>
                <a:cs typeface="Arial Bold" panose="020B0704020202020204" pitchFamily="34" charset="0"/>
              </a:rPr>
              <a:t>i.e.say</a:t>
            </a:r>
            <a:r>
              <a:rPr lang="en-US" dirty="0">
                <a:latin typeface="Arial Bold" panose="020B0704020202020204" pitchFamily="34" charset="0"/>
                <a:cs typeface="Arial Bold" panose="020B0704020202020204" pitchFamily="34" charset="0"/>
              </a:rPr>
              <a:t> 2 x 3 = 6 in a lion’s voice)</a:t>
            </a:r>
          </a:p>
          <a:p>
            <a:pPr marL="0" indent="0">
              <a:buNone/>
            </a:pPr>
            <a:endParaRPr lang="en-US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en-US" dirty="0">
              <a:latin typeface="Arial Black" panose="020B0A040201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8685" y="154219"/>
            <a:ext cx="6155845" cy="2512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402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68570" y="1085756"/>
            <a:ext cx="84963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https://www.gov.uk/government/publications/multiplication-tables-check-information-for-parents</a:t>
            </a:r>
            <a:r>
              <a:rPr lang="en-GB" dirty="0"/>
              <a:t>    MTC Guidance For Parents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68570" y="2775549"/>
            <a:ext cx="80540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https://ttrockstars.com/     </a:t>
            </a:r>
            <a:r>
              <a:rPr lang="en-GB" dirty="0"/>
              <a:t>Times Tables </a:t>
            </a:r>
            <a:r>
              <a:rPr lang="en-GB" dirty="0" err="1"/>
              <a:t>Rockstars</a:t>
            </a:r>
            <a:endParaRPr lang="en-GB" dirty="0"/>
          </a:p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243084" y="4189463"/>
            <a:ext cx="117232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https://mathsframe.co.uk/en/resources/resource/477/Multiplication-Tables-Check</a:t>
            </a:r>
            <a:r>
              <a:rPr lang="en-GB" dirty="0"/>
              <a:t>   Practise MTC Tests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46217" y="1905165"/>
            <a:ext cx="4352064" cy="1777222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31175" y="5112793"/>
            <a:ext cx="114593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6"/>
              </a:rPr>
              <a:t>https://kangaroomaths.co.uk/wp-content/uploads/filebase/Calculation/calculation/21_table_facts.pdf   </a:t>
            </a:r>
            <a:r>
              <a:rPr lang="en-GB" dirty="0"/>
              <a:t>21 Facts to focus 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62339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person, woman, girl, people&#10;&#10;Description automatically generated">
            <a:extLst>
              <a:ext uri="{FF2B5EF4-FFF2-40B4-BE49-F238E27FC236}">
                <a16:creationId xmlns:a16="http://schemas.microsoft.com/office/drawing/2014/main" id="{AFDAFAA9-6140-44CA-8C0B-62EA150CAC3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20000"/>
          </a:blip>
          <a:srcRect t="19239" b="3136"/>
          <a:stretch/>
        </p:blipFill>
        <p:spPr>
          <a:xfrm>
            <a:off x="-6877" y="175847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4080833-6B30-404E-B0FA-39D7DC4B16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6466" y="342901"/>
            <a:ext cx="8676222" cy="3200400"/>
          </a:xfrm>
        </p:spPr>
        <p:txBody>
          <a:bodyPr>
            <a:noAutofit/>
          </a:bodyPr>
          <a:lstStyle/>
          <a:p>
            <a:pPr algn="l"/>
            <a:r>
              <a:rPr lang="en-US" sz="11700" b="1" dirty="0"/>
              <a:t>Thank </a:t>
            </a:r>
            <a:br>
              <a:rPr lang="en-US" sz="11700" b="1" dirty="0"/>
            </a:br>
            <a:r>
              <a:rPr lang="en-US" sz="11700" dirty="0"/>
              <a:t>You </a:t>
            </a:r>
            <a:endParaRPr lang="en-US" sz="11700" dirty="0">
              <a:solidFill>
                <a:schemeClr val="tx1"/>
              </a:solidFill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D49C5163-C20C-4544-B7B1-4C17B8DBE1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90828" y="2977058"/>
            <a:ext cx="8676222" cy="1905000"/>
          </a:xfrm>
        </p:spPr>
        <p:txBody>
          <a:bodyPr>
            <a:normAutofit/>
          </a:bodyPr>
          <a:lstStyle/>
          <a:p>
            <a:pPr algn="l"/>
            <a:r>
              <a:rPr lang="en-US" sz="4400" dirty="0"/>
              <a:t>for your continued support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059" y="3891820"/>
            <a:ext cx="6851352" cy="2793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0619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7553" y="894528"/>
            <a:ext cx="11090032" cy="286232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3600" dirty="0">
                <a:latin typeface="Arial Black"/>
              </a:rPr>
              <a:t>We are going to play some times tables games and take part in some practice now- there are grids to help you. </a:t>
            </a:r>
            <a:endParaRPr lang="en-US">
              <a:latin typeface="Arial Black"/>
            </a:endParaRPr>
          </a:p>
          <a:p>
            <a:r>
              <a:rPr lang="en-US" sz="3600" dirty="0">
                <a:latin typeface="Arial Black"/>
              </a:rPr>
              <a:t>Over to you- staff and </a:t>
            </a:r>
            <a:r>
              <a:rPr lang="en-US" sz="3600" dirty="0" err="1">
                <a:latin typeface="Arial Black"/>
              </a:rPr>
              <a:t>maths</a:t>
            </a:r>
            <a:r>
              <a:rPr lang="en-US" sz="3600" dirty="0">
                <a:latin typeface="Arial Black"/>
              </a:rPr>
              <a:t> ambassadors are on hand to help you!</a:t>
            </a:r>
            <a:endParaRPr lang="en-US" dirty="0">
              <a:latin typeface="Arial Black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9751" y="3612461"/>
            <a:ext cx="6852498" cy="2798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4440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564" y="1818951"/>
            <a:ext cx="4474867" cy="1905000"/>
          </a:xfrm>
        </p:spPr>
        <p:txBody>
          <a:bodyPr>
            <a:normAutofit fontScale="90000"/>
          </a:bodyPr>
          <a:lstStyle/>
          <a:p>
            <a:r>
              <a:rPr lang="en-US" dirty="0"/>
              <a:t>-TTRS</a:t>
            </a:r>
            <a:br>
              <a:rPr lang="en-US" dirty="0"/>
            </a:br>
            <a:r>
              <a:rPr lang="en-US" dirty="0"/>
              <a:t>-FAST LEARNING</a:t>
            </a:r>
            <a:br>
              <a:rPr lang="en-US" dirty="0"/>
            </a:br>
            <a:r>
              <a:rPr lang="en-US" dirty="0"/>
              <a:t>-TTRS GRIDS- SPEED CHALLENGE</a:t>
            </a:r>
            <a:br>
              <a:rPr lang="en-US" dirty="0"/>
            </a:br>
            <a:r>
              <a:rPr lang="en-US" dirty="0"/>
              <a:t>-COUNTERS AND EQUIPMENT- MAKE THE NUMBER TO MATCH THE CARDS</a:t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sNAP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90845" y="4202723"/>
            <a:ext cx="5156565" cy="1588477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4229" y="517689"/>
            <a:ext cx="6713802" cy="5425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6939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1413" y="1296456"/>
            <a:ext cx="10086429" cy="4128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2540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5AD0B8"/>
      </a:accent1>
      <a:accent2>
        <a:srgbClr val="47BB7E"/>
      </a:accent2>
      <a:accent3>
        <a:srgbClr val="96CD4B"/>
      </a:accent3>
      <a:accent4>
        <a:srgbClr val="61C7DD"/>
      </a:accent4>
      <a:accent5>
        <a:srgbClr val="2495CF"/>
      </a:accent5>
      <a:accent6>
        <a:srgbClr val="5A74D1"/>
      </a:accent6>
      <a:hlink>
        <a:srgbClr val="72CEBB"/>
      </a:hlink>
      <a:folHlink>
        <a:srgbClr val="98E6D6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5d33e2c-ba52-4a7e-af12-ffa007159f91">
      <Terms xmlns="http://schemas.microsoft.com/office/infopath/2007/PartnerControls"/>
    </lcf76f155ced4ddcb4097134ff3c332f>
    <TaxCatchAll xmlns="1012f84a-f3c1-4822-844a-69cc6ad1b56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BCAC5719DBAD449A5BFD6127D9E55F" ma:contentTypeVersion="13" ma:contentTypeDescription="Create a new document." ma:contentTypeScope="" ma:versionID="96b1bf195cabb8fef9eb2e8dc6f0cede">
  <xsd:schema xmlns:xsd="http://www.w3.org/2001/XMLSchema" xmlns:xs="http://www.w3.org/2001/XMLSchema" xmlns:p="http://schemas.microsoft.com/office/2006/metadata/properties" xmlns:ns2="85d33e2c-ba52-4a7e-af12-ffa007159f91" xmlns:ns3="1012f84a-f3c1-4822-844a-69cc6ad1b568" targetNamespace="http://schemas.microsoft.com/office/2006/metadata/properties" ma:root="true" ma:fieldsID="258af0a6ad3901ba196096104489186e" ns2:_="" ns3:_="">
    <xsd:import namespace="85d33e2c-ba52-4a7e-af12-ffa007159f91"/>
    <xsd:import namespace="1012f84a-f3c1-4822-844a-69cc6ad1b56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33e2c-ba52-4a7e-af12-ffa007159f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6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27fb2f6-30e9-48ed-8c55-55d81005019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12f84a-f3c1-4822-844a-69cc6ad1b568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46305a5f-d8c2-48d6-bad1-53882d060267}" ma:internalName="TaxCatchAll" ma:showField="CatchAllData" ma:web="1012f84a-f3c1-4822-844a-69cc6ad1b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11B8520-39D0-4E39-88E2-3CE8E9A6E44A}">
  <ds:schemaRefs>
    <ds:schemaRef ds:uri="2e7093a8-2777-4172-8000-a8b1f6aa4293"/>
    <ds:schemaRef ds:uri="938f5ce4-a2a3-40e9-a943-26739aeb5674"/>
    <ds:schemaRef ds:uri="http://www.w3.org/XML/1998/namespace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purl.org/dc/terms/"/>
    <ds:schemaRef ds:uri="85d33e2c-ba52-4a7e-af12-ffa007159f91"/>
    <ds:schemaRef ds:uri="1012f84a-f3c1-4822-844a-69cc6ad1b568"/>
  </ds:schemaRefs>
</ds:datastoreItem>
</file>

<file path=customXml/itemProps2.xml><?xml version="1.0" encoding="utf-8"?>
<ds:datastoreItem xmlns:ds="http://schemas.openxmlformats.org/officeDocument/2006/customXml" ds:itemID="{CF017D31-E675-491F-B600-F06278E25DA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773440-4B6D-4685-B758-F763BAA1AC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5d33e2c-ba52-4a7e-af12-ffa007159f91"/>
    <ds:schemaRef ds:uri="1012f84a-f3c1-4822-844a-69cc6ad1b56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467</Words>
  <Application>Microsoft Office PowerPoint</Application>
  <PresentationFormat>Widescreen</PresentationFormat>
  <Paragraphs>73</Paragraphs>
  <Slides>19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Mesh</vt:lpstr>
      <vt:lpstr>PowerPoint Presentation</vt:lpstr>
      <vt:lpstr>PowerPoint Presentation</vt:lpstr>
      <vt:lpstr>5 x 6 = 30       30  divided by  6 is 5</vt:lpstr>
      <vt:lpstr>PowerPoint Presentation</vt:lpstr>
      <vt:lpstr>Policy</vt:lpstr>
      <vt:lpstr>PowerPoint Presentation</vt:lpstr>
      <vt:lpstr>PowerPoint Presentation</vt:lpstr>
      <vt:lpstr>Daily/ weekly practice at home </vt:lpstr>
      <vt:lpstr>The Multiplication Tables Check (MTC)</vt:lpstr>
      <vt:lpstr>What is The MTC?</vt:lpstr>
      <vt:lpstr>The practicalities</vt:lpstr>
      <vt:lpstr>PowerPoint Presentation</vt:lpstr>
      <vt:lpstr>How You Can Help YouR Child?</vt:lpstr>
      <vt:lpstr>PowerPoint Presentation</vt:lpstr>
      <vt:lpstr>PowerPoint Presentation</vt:lpstr>
      <vt:lpstr>Thank  You </vt:lpstr>
      <vt:lpstr>PowerPoint Presentation</vt:lpstr>
      <vt:lpstr>-TTRS -FAST LEARNING -TTRS GRIDS- SPEED CHALLENGE -COUNTERS AND EQUIPMENT- MAKE THE NUMBER TO MATCH THE CARDS -sNAP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Multiplication Tables Check (MTC)</dc:title>
  <dc:creator/>
  <cp:lastModifiedBy/>
  <cp:revision>64</cp:revision>
  <dcterms:created xsi:type="dcterms:W3CDTF">2020-02-27T09:07:02Z</dcterms:created>
  <dcterms:modified xsi:type="dcterms:W3CDTF">2026-04-16T09:28:31Z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0x010100E4BCAC5719DBAD449A5BFD6127D9E55F</vt:lpwstr>
  </property>
  <property fmtid="{D5CDD505-2E9C-101B-9397-08002B2CF9AE}" pid="3" name="Order">
    <vt:lpwstr>1251000.00000000</vt:lpwstr>
  </property>
  <property fmtid="{D5CDD505-2E9C-101B-9397-08002B2CF9AE}" pid="4" name="MediaServiceImageTags">
    <vt:lpwstr/>
  </property>
</Properties>
</file>