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858000" cy="9144000"/>
  <p:embeddedFontLst>
    <p:embeddedFont>
      <p:font typeface="Bugaki" panose="020B0604020202020204" charset="0"/>
      <p:regular r:id="rId6"/>
    </p:embeddedFont>
    <p:embeddedFont>
      <p:font typeface="Childos Arabic" panose="020B0604020202020204" charset="-78"/>
      <p:regular r:id="rId7"/>
    </p:embeddedFont>
    <p:embeddedFont>
      <p:font typeface="Comic Sans MS" panose="030F0702030302020204" pitchFamily="66" charset="0"/>
      <p:regular r:id="rId8"/>
      <p:bold r:id="rId9"/>
      <p:italic r:id="rId10"/>
      <p:boldItalic r:id="rId11"/>
    </p:embeddedFont>
    <p:embeddedFont>
      <p:font typeface="One Little Font" panose="020B0604020202020204"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7C52BC-B7A1-EBEA-126A-DBDF4CBF1E5C}" v="52" dt="2026-02-12T16:52:09.360"/>
    <p1510:client id="{AB6897A3-4F65-A322-F42F-A0E588A065A8}" v="35" dt="2026-02-12T19:13:29.337"/>
    <p1510:client id="{EB7C3154-C033-6244-D817-E30245EE3B91}" v="1" dt="2026-02-12T16:54:44.3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font" Target="fonts/font7.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svg"/><Relationship Id="rId5" Type="http://schemas.openxmlformats.org/officeDocument/2006/relationships/image" Target="../media/image4.png"/><Relationship Id="rId15" Type="http://schemas.openxmlformats.org/officeDocument/2006/relationships/image" Target="../media/image13.pn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hyperlink" Target="https://www.hanleystlukes.com/class-pages/year-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1028" name="Picture 4" descr="Mrs S Ad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722" y="1586475"/>
            <a:ext cx="1333500"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a:off x="51175" y="2779196"/>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5545617" y="9422264"/>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7"/>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8"/>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9"/>
            <a:stretch>
              <a:fillRect/>
            </a:stretch>
          </a:blipFill>
        </p:spPr>
      </p:sp>
      <p:sp>
        <p:nvSpPr>
          <p:cNvPr id="12" name="Freeform 12"/>
          <p:cNvSpPr/>
          <p:nvPr/>
        </p:nvSpPr>
        <p:spPr>
          <a:xfrm rot="20037433">
            <a:off x="-96444" y="2781153"/>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119453" y="-16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2"/>
            <a:stretch>
              <a:fillRect/>
            </a:stretch>
          </a:blipFill>
        </p:spPr>
      </p:sp>
      <p:sp>
        <p:nvSpPr>
          <p:cNvPr id="13" name="TextBox 13"/>
          <p:cNvSpPr txBox="1"/>
          <p:nvPr/>
        </p:nvSpPr>
        <p:spPr>
          <a:xfrm>
            <a:off x="4937071" y="1597476"/>
            <a:ext cx="2484997" cy="1538883"/>
          </a:xfrm>
          <a:prstGeom prst="rect">
            <a:avLst/>
          </a:prstGeom>
        </p:spPr>
        <p:txBody>
          <a:bodyPr wrap="square" lIns="0" tIns="0" rIns="0" bIns="0" rtlCol="0" anchor="t">
            <a:spAutoFit/>
          </a:bodyPr>
          <a:lstStyle/>
          <a:p>
            <a:pPr algn="r">
              <a:lnSpc>
                <a:spcPts val="2966"/>
              </a:lnSpc>
            </a:pPr>
            <a:r>
              <a:rPr lang="en-US" sz="2000" dirty="0">
                <a:solidFill>
                  <a:srgbClr val="000000"/>
                </a:solidFill>
                <a:latin typeface="Childos Arabic"/>
                <a:ea typeface="Childos Arabic"/>
                <a:cs typeface="Childos Arabic"/>
                <a:sym typeface="Childos Arabic"/>
              </a:rPr>
              <a:t>Meet your new teacher and support staff.  </a:t>
            </a:r>
          </a:p>
          <a:p>
            <a:pPr algn="r">
              <a:lnSpc>
                <a:spcPts val="2966"/>
              </a:lnSpc>
              <a:spcBef>
                <a:spcPct val="0"/>
              </a:spcBef>
            </a:pPr>
            <a:r>
              <a:rPr lang="en-US" sz="2000" dirty="0">
                <a:solidFill>
                  <a:srgbClr val="000000"/>
                </a:solidFill>
                <a:latin typeface="Childos Arabic"/>
                <a:ea typeface="Childos Arabic"/>
                <a:cs typeface="Childos Arabic"/>
                <a:sym typeface="Childos Arabic"/>
              </a:rPr>
              <a:t>We can’t wait to welcome you!</a:t>
            </a:r>
          </a:p>
        </p:txBody>
      </p:sp>
      <p:grpSp>
        <p:nvGrpSpPr>
          <p:cNvPr id="15" name="Group 15"/>
          <p:cNvGrpSpPr>
            <a:grpSpLocks noChangeAspect="1"/>
          </p:cNvGrpSpPr>
          <p:nvPr/>
        </p:nvGrpSpPr>
        <p:grpSpPr>
          <a:xfrm>
            <a:off x="236475" y="5831753"/>
            <a:ext cx="3140195" cy="265518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1" name="TextBox 21"/>
          <p:cNvSpPr txBox="1"/>
          <p:nvPr/>
        </p:nvSpPr>
        <p:spPr>
          <a:xfrm rot="19876580">
            <a:off x="425175" y="2992463"/>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Adams</a:t>
            </a:r>
          </a:p>
        </p:txBody>
      </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dirty="0">
                <a:solidFill>
                  <a:srgbClr val="FABB17"/>
                </a:solidFill>
                <a:latin typeface="Childos Arabic"/>
                <a:ea typeface="Childos Arabic"/>
                <a:cs typeface="Childos Arabic"/>
                <a:sym typeface="Childos Arabic"/>
              </a:rPr>
              <a:t>Hello and Welcome to 6L</a:t>
            </a:r>
          </a:p>
        </p:txBody>
      </p:sp>
      <p:sp>
        <p:nvSpPr>
          <p:cNvPr id="23" name="TextBox 23"/>
          <p:cNvSpPr txBox="1"/>
          <p:nvPr/>
        </p:nvSpPr>
        <p:spPr>
          <a:xfrm>
            <a:off x="2026130" y="3197036"/>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6L!</a:t>
            </a:r>
          </a:p>
        </p:txBody>
      </p:sp>
      <p:sp>
        <p:nvSpPr>
          <p:cNvPr id="24" name="TextBox 24"/>
          <p:cNvSpPr txBox="1"/>
          <p:nvPr/>
        </p:nvSpPr>
        <p:spPr>
          <a:xfrm>
            <a:off x="3713103" y="5408066"/>
            <a:ext cx="3554751" cy="3367589"/>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GB" dirty="0">
                <a:solidFill>
                  <a:srgbClr val="006FC0"/>
                </a:solidFill>
                <a:latin typeface="Comic Sans MS" panose="030F0702030302020204" pitchFamily="66" charset="0"/>
              </a:rPr>
              <a:t>Mrs Wilson loves keeping fit and exercising – she used to be a ballroom dancer! </a:t>
            </a:r>
            <a:endParaRPr lang="en-GB" dirty="0">
              <a:solidFill>
                <a:srgbClr val="000000"/>
              </a:solidFill>
              <a:latin typeface="Comic Sans MS" panose="030F0702030302020204" pitchFamily="66" charset="0"/>
            </a:endParaRPr>
          </a:p>
          <a:p>
            <a:pPr marL="285750" indent="-285750">
              <a:buFont typeface="Arial" panose="020B0604020202020204" pitchFamily="34" charset="0"/>
              <a:buChar char="•"/>
            </a:pPr>
            <a:r>
              <a:rPr lang="en-GB" dirty="0">
                <a:solidFill>
                  <a:srgbClr val="006FC0"/>
                </a:solidFill>
                <a:latin typeface="Comic Sans MS"/>
              </a:rPr>
              <a:t>In Year 6, we enjoy several trips including days at Stanley Head to enhance our Geography, local visits to the canal and Potteries Museum </a:t>
            </a:r>
            <a:r>
              <a:rPr lang="en-GB">
                <a:solidFill>
                  <a:srgbClr val="006FC0"/>
                </a:solidFill>
                <a:latin typeface="Comic Sans MS"/>
              </a:rPr>
              <a:t>and the Uttoxeter Cinebowl</a:t>
            </a:r>
            <a:r>
              <a:rPr lang="en-GB" dirty="0">
                <a:solidFill>
                  <a:srgbClr val="006FC0"/>
                </a:solidFill>
                <a:latin typeface="Comic Sans MS"/>
              </a:rPr>
              <a:t>. </a:t>
            </a:r>
            <a:endParaRPr lang="en-GB" dirty="0">
              <a:solidFill>
                <a:srgbClr val="000000"/>
              </a:solidFill>
              <a:latin typeface="Comic Sans MS"/>
            </a:endParaRPr>
          </a:p>
          <a:p>
            <a:pPr marL="285750" indent="-285750">
              <a:buFont typeface="Arial" panose="020B0604020202020204" pitchFamily="34" charset="0"/>
              <a:buChar char="•"/>
            </a:pPr>
            <a:r>
              <a:rPr lang="en-GB" dirty="0">
                <a:solidFill>
                  <a:srgbClr val="006FC0"/>
                </a:solidFill>
                <a:latin typeface="Comic Sans MS" panose="030F0702030302020204" pitchFamily="66" charset="0"/>
              </a:rPr>
              <a:t>It’s certainly a busy final year and one that tends to fly! </a:t>
            </a:r>
            <a:endParaRPr lang="en-GB" dirty="0">
              <a:solidFill>
                <a:srgbClr val="000000"/>
              </a:solidFill>
              <a:latin typeface="Comic Sans MS" panose="030F0702030302020204" pitchFamily="66" charset="0"/>
            </a:endParaRPr>
          </a:p>
          <a:p>
            <a:pPr marL="195655" lvl="1" algn="l">
              <a:lnSpc>
                <a:spcPts val="2537"/>
              </a:lnSpc>
            </a:pPr>
            <a:endParaRPr lang="en-US" sz="1812" spc="54">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r>
              <a:rPr lang="en-US" sz="2300" dirty="0">
                <a:solidFill>
                  <a:srgbClr val="FABB17"/>
                </a:solidFill>
                <a:latin typeface="Bugaki"/>
                <a:ea typeface="Bugaki"/>
                <a:cs typeface="Bugaki"/>
                <a:sym typeface="Bugaki"/>
              </a:rPr>
              <a:t>Our new classroom;</a:t>
            </a:r>
          </a:p>
        </p:txBody>
      </p:sp>
      <p:sp>
        <p:nvSpPr>
          <p:cNvPr id="26" name="TextBox 26"/>
          <p:cNvSpPr txBox="1"/>
          <p:nvPr/>
        </p:nvSpPr>
        <p:spPr>
          <a:xfrm>
            <a:off x="3918183" y="8735443"/>
            <a:ext cx="3144600" cy="512961"/>
          </a:xfrm>
          <a:prstGeom prst="rect">
            <a:avLst/>
          </a:prstGeom>
        </p:spPr>
        <p:txBody>
          <a:bodyPr lIns="0" tIns="0" rIns="0" bIns="0" rtlCol="0" anchor="t">
            <a:spAutoFit/>
          </a:bodyPr>
          <a:lstStyle/>
          <a:p>
            <a:pPr algn="ctr">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2217552" y="9419644"/>
            <a:ext cx="2660086" cy="478790"/>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One Little Font"/>
                <a:ea typeface="One Little Font"/>
                <a:cs typeface="One Little Font"/>
                <a:sym typeface="One Little Font"/>
              </a:rPr>
              <a:t>“Education is one thing that no one can take away from you.”</a:t>
            </a:r>
          </a:p>
        </p:txBody>
      </p:sp>
      <p:sp>
        <p:nvSpPr>
          <p:cNvPr id="29" name="TextBox 29"/>
          <p:cNvSpPr txBox="1"/>
          <p:nvPr/>
        </p:nvSpPr>
        <p:spPr>
          <a:xfrm>
            <a:off x="453296" y="3596496"/>
            <a:ext cx="6814558" cy="1526059"/>
          </a:xfrm>
          <a:prstGeom prst="rect">
            <a:avLst/>
          </a:prstGeom>
        </p:spPr>
        <p:txBody>
          <a:bodyPr wrap="square" lIns="0" tIns="0" rIns="0" bIns="0" rtlCol="0" anchor="t">
            <a:spAutoFit/>
          </a:bodyPr>
          <a:lstStyle/>
          <a:p>
            <a:pPr algn="ctr">
              <a:lnSpc>
                <a:spcPts val="1721"/>
              </a:lnSpc>
              <a:spcBef>
                <a:spcPct val="0"/>
              </a:spcBef>
            </a:pPr>
            <a:r>
              <a:rPr lang="en-US" sz="1400" spc="36">
                <a:solidFill>
                  <a:srgbClr val="000000"/>
                </a:solidFill>
                <a:latin typeface="One Little Font"/>
                <a:ea typeface="One Little Font"/>
                <a:cs typeface="One Little Font"/>
                <a:sym typeface="One Little Font"/>
              </a:rPr>
              <a:t>We’re looking forward to sharing our class texts of Holes, Skellig and Once with you </a:t>
            </a:r>
            <a:r>
              <a:rPr lang="en-GB" sz="1400" spc="36">
                <a:solidFill>
                  <a:srgbClr val="000000"/>
                </a:solidFill>
                <a:latin typeface="One Little Font"/>
                <a:ea typeface="One Little Font"/>
                <a:cs typeface="One Little Font"/>
                <a:sym typeface="One Little Font"/>
              </a:rPr>
              <a:t>this</a:t>
            </a:r>
            <a:r>
              <a:rPr lang="en-US" sz="1400" spc="36">
                <a:solidFill>
                  <a:srgbClr val="000000"/>
                </a:solidFill>
                <a:latin typeface="One Little Font"/>
                <a:ea typeface="One Little Font"/>
                <a:cs typeface="One Little Font"/>
                <a:sym typeface="One Little Font"/>
              </a:rPr>
              <a:t> year. In Geography we’ll be learning lots about Rivers, Biomes and developing our Mapping Skills whilst in History, two of our topics are Ancient Greece and The Battle of Britain, so we will be going up to the Imperial War Museum North in Salford. In Science we’ll learn more about classification, how our bodies work and Electricity. Of course, we’ll be working towards our SATs in May.</a:t>
            </a:r>
          </a:p>
          <a:p>
            <a:pPr algn="ctr">
              <a:lnSpc>
                <a:spcPts val="1721"/>
              </a:lnSpc>
              <a:spcBef>
                <a:spcPct val="0"/>
              </a:spcBef>
            </a:pPr>
            <a:r>
              <a:rPr lang="en-US" sz="1400" spc="36">
                <a:solidFill>
                  <a:srgbClr val="000000"/>
                </a:solidFill>
                <a:latin typeface="One Little Font"/>
                <a:ea typeface="One Little Font"/>
                <a:cs typeface="One Little Font"/>
                <a:sym typeface="One Little Font"/>
              </a:rPr>
              <a:t>There’s more, lots more! We can’t wait to get going! </a:t>
            </a:r>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pic>
        <p:nvPicPr>
          <p:cNvPr id="36" name="Picture 3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78556" y="263033"/>
            <a:ext cx="1267126" cy="162916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dirty="0">
                <a:solidFill>
                  <a:srgbClr val="000000"/>
                </a:solidFill>
                <a:latin typeface="One Little Font"/>
                <a:ea typeface="One Little Font"/>
                <a:cs typeface="One Little Font"/>
                <a:sym typeface="One Little Font"/>
              </a:rPr>
              <a:t>For more information </a:t>
            </a:r>
            <a:r>
              <a:rPr lang="en-US" sz="1612" u="sng" spc="48" dirty="0">
                <a:solidFill>
                  <a:srgbClr val="000000"/>
                </a:solidFill>
                <a:latin typeface="One Little Font"/>
                <a:ea typeface="One Little Font"/>
                <a:cs typeface="One Little Font"/>
                <a:sym typeface="One Little Font"/>
                <a:hlinkClick r:id="rId14" tooltip="https://www.hanleystlukes.com/class-pages/year-3"/>
              </a:rPr>
              <a:t>click here</a:t>
            </a:r>
            <a:r>
              <a:rPr lang="en-US" sz="1612" spc="48" dirty="0">
                <a:solidFill>
                  <a:srgbClr val="000000"/>
                </a:solidFill>
                <a:latin typeface="One Little Font"/>
                <a:ea typeface="One Little Font"/>
                <a:cs typeface="One Little Font"/>
                <a:sym typeface="One Little Font"/>
              </a:rPr>
              <a:t> to see our year group page on our school website.  </a:t>
            </a:r>
          </a:p>
        </p:txBody>
      </p:sp>
      <p:pic>
        <p:nvPicPr>
          <p:cNvPr id="1026" name="Picture 2" descr="Miss A Hodgen"/>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168510" y="1266667"/>
            <a:ext cx="1333500"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8" name="Freeform 12"/>
          <p:cNvSpPr/>
          <p:nvPr/>
        </p:nvSpPr>
        <p:spPr>
          <a:xfrm rot="1076901">
            <a:off x="2656865" y="2593675"/>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39" name="TextBox 21"/>
          <p:cNvSpPr txBox="1"/>
          <p:nvPr/>
        </p:nvSpPr>
        <p:spPr>
          <a:xfrm rot="1117504">
            <a:off x="3043203" y="2778934"/>
            <a:ext cx="1256374" cy="189796"/>
          </a:xfrm>
          <a:prstGeom prst="rect">
            <a:avLst/>
          </a:prstGeom>
        </p:spPr>
        <p:txBody>
          <a:bodyPr lIns="0" tIns="0" rIns="0" bIns="0" rtlCol="0" anchor="t">
            <a:spAutoFit/>
          </a:bodyPr>
          <a:lstStyle/>
          <a:p>
            <a:pPr algn="ctr">
              <a:lnSpc>
                <a:spcPts val="1434"/>
              </a:lnSpc>
            </a:pPr>
            <a:r>
              <a:rPr lang="en-US" sz="1434" spc="43" dirty="0">
                <a:solidFill>
                  <a:srgbClr val="000000"/>
                </a:solidFill>
                <a:latin typeface="One Little Font"/>
                <a:ea typeface="One Little Font"/>
                <a:cs typeface="One Little Font"/>
                <a:sym typeface="One Little Font"/>
              </a:rPr>
              <a:t>Miss Hodgen</a:t>
            </a:r>
          </a:p>
        </p:txBody>
      </p:sp>
      <p:sp>
        <p:nvSpPr>
          <p:cNvPr id="14" name="Freeform 14"/>
          <p:cNvSpPr/>
          <p:nvPr/>
        </p:nvSpPr>
        <p:spPr>
          <a:xfrm>
            <a:off x="994089" y="1450992"/>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8" name="TextBox 28"/>
          <p:cNvSpPr txBox="1"/>
          <p:nvPr/>
        </p:nvSpPr>
        <p:spPr>
          <a:xfrm>
            <a:off x="1654171" y="1660386"/>
            <a:ext cx="953470"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Wilson</a:t>
            </a:r>
          </a:p>
        </p:txBody>
      </p:sp>
      <p:pic>
        <p:nvPicPr>
          <p:cNvPr id="35" name="Picture 34" descr="H:\My Pictures\IMG_1029.JPG"/>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1653" y="6202744"/>
            <a:ext cx="2552700" cy="191452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BCAC5719DBAD449A5BFD6127D9E55F" ma:contentTypeVersion="13" ma:contentTypeDescription="Create a new document." ma:contentTypeScope="" ma:versionID="96b1bf195cabb8fef9eb2e8dc6f0cede">
  <xsd:schema xmlns:xsd="http://www.w3.org/2001/XMLSchema" xmlns:xs="http://www.w3.org/2001/XMLSchema" xmlns:p="http://schemas.microsoft.com/office/2006/metadata/properties" xmlns:ns2="85d33e2c-ba52-4a7e-af12-ffa007159f91" xmlns:ns3="1012f84a-f3c1-4822-844a-69cc6ad1b568" targetNamespace="http://schemas.microsoft.com/office/2006/metadata/properties" ma:root="true" ma:fieldsID="258af0a6ad3901ba196096104489186e" ns2:_="" ns3:_="">
    <xsd:import namespace="85d33e2c-ba52-4a7e-af12-ffa007159f91"/>
    <xsd:import namespace="1012f84a-f3c1-4822-844a-69cc6ad1b5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33e2c-ba52-4a7e-af12-ffa007159f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27fb2f6-30e9-48ed-8c55-55d8100501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2f84a-f3c1-4822-844a-69cc6ad1b56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6305a5f-d8c2-48d6-bad1-53882d060267}" ma:internalName="TaxCatchAll" ma:showField="CatchAllData" ma:web="1012f84a-f3c1-4822-844a-69cc6ad1b5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5d33e2c-ba52-4a7e-af12-ffa007159f91">
      <Terms xmlns="http://schemas.microsoft.com/office/infopath/2007/PartnerControls"/>
    </lcf76f155ced4ddcb4097134ff3c332f>
    <TaxCatchAll xmlns="1012f84a-f3c1-4822-844a-69cc6ad1b568" xsi:nil="true"/>
  </documentManagement>
</p:properties>
</file>

<file path=customXml/itemProps1.xml><?xml version="1.0" encoding="utf-8"?>
<ds:datastoreItem xmlns:ds="http://schemas.openxmlformats.org/officeDocument/2006/customXml" ds:itemID="{939EB2DC-327C-43E5-843A-2B33701C1E6E}">
  <ds:schemaRefs>
    <ds:schemaRef ds:uri="1012f84a-f3c1-4822-844a-69cc6ad1b568"/>
    <ds:schemaRef ds:uri="85d33e2c-ba52-4a7e-af12-ffa007159f9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3.xml><?xml version="1.0" encoding="utf-8"?>
<ds:datastoreItem xmlns:ds="http://schemas.openxmlformats.org/officeDocument/2006/customXml" ds:itemID="{EA93060E-2EB3-4E80-AD8C-044CB6637634}">
  <ds:schemaRefs>
    <ds:schemaRef ds:uri="1012f84a-f3c1-4822-844a-69cc6ad1b568"/>
    <ds:schemaRef ds:uri="85d33e2c-ba52-4a7e-af12-ffa007159f91"/>
    <ds:schemaRef ds:uri="8bae7851-b4b3-4003-a2cb-aecb552f014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revision>5</cp:revision>
  <dcterms:created xsi:type="dcterms:W3CDTF">2006-08-16T00:00:00Z</dcterms:created>
  <dcterms:modified xsi:type="dcterms:W3CDTF">2026-02-21T12:13:45Z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0x010100E4BCAC5719DBAD449A5BFD6127D9E55F</vt:lpwstr>
  </property>
  <property fmtid="{D5CDD505-2E9C-101B-9397-08002B2CF9AE}" pid="3" name="Order">
    <vt:r8>3322400</vt:r8>
  </property>
  <property fmtid="{D5CDD505-2E9C-101B-9397-08002B2CF9AE}" pid="4" name="MediaServiceImageTags">
    <vt:lpwstr/>
  </property>
</Properties>
</file>