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797675" cy="9926638"/>
  <p:embeddedFontLst>
    <p:embeddedFont>
      <p:font typeface="Bugaki" panose="020B0604020202020204" charset="0"/>
      <p:regular r:id="rId7"/>
    </p:embeddedFont>
    <p:embeddedFont>
      <p:font typeface="Calibri" panose="020F0502020204030204" pitchFamily="34" charset="0"/>
      <p:regular r:id="rId8"/>
      <p:bold r:id="rId9"/>
      <p:italic r:id="rId10"/>
      <p:boldItalic r:id="rId11"/>
    </p:embeddedFont>
    <p:embeddedFont>
      <p:font typeface="Childos Arabic" panose="020B0604020202020204" charset="-78"/>
      <p:regular r:id="rId12"/>
    </p:embeddedFont>
    <p:embeddedFont>
      <p:font typeface="Comic Sans MS" panose="030F0702030302020204" pitchFamily="66" charset="0"/>
      <p:regular r:id="rId13"/>
      <p:bold r:id="rId14"/>
      <p:italic r:id="rId15"/>
      <p:boldItalic r:id="rId16"/>
    </p:embeddedFont>
    <p:embeddedFont>
      <p:font typeface="One Little Font" panose="020B0604020202020204"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C53E96-555D-D565-14B7-BB2F9F95FC31}" v="236" dt="2026-06-26T14:13:58.191"/>
    <p1510:client id="{D8B45534-440F-3E06-3461-4E16BDDF2CFA}" v="3" dt="2026-06-26T12:46:15.657"/>
    <p1510:client id="{DB485370-5668-F031-8694-1C9B83DA79CF}" v="1" dt="2026-06-26T12:59:08.2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110" d="100"/>
          <a:sy n="110" d="100"/>
        </p:scale>
        <p:origin x="568" y="-20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font" Target="fonts/font11.fntdata"/><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font" Target="fonts/font9.fntdata"/><Relationship Id="rId23" Type="http://schemas.microsoft.com/office/2015/10/relationships/revisionInfo" Target="revisionInfo.xml"/><Relationship Id="rId10" Type="http://schemas.openxmlformats.org/officeDocument/2006/relationships/font" Target="fonts/font4.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th Wilson" userId="a49dc45e-b368-4afa-ac5c-7db50a8cdadd" providerId="ADAL" clId="{B2A9DAFD-0A01-40DB-BE16-D9C58E25C311}"/>
    <pc:docChg chg="custSel modSld">
      <pc:chgData name="Beth Wilson" userId="a49dc45e-b368-4afa-ac5c-7db50a8cdadd" providerId="ADAL" clId="{B2A9DAFD-0A01-40DB-BE16-D9C58E25C311}" dt="2026-06-26T14:37:10.746" v="586" actId="170"/>
      <pc:docMkLst>
        <pc:docMk/>
      </pc:docMkLst>
      <pc:sldChg chg="modSp mod">
        <pc:chgData name="Beth Wilson" userId="a49dc45e-b368-4afa-ac5c-7db50a8cdadd" providerId="ADAL" clId="{B2A9DAFD-0A01-40DB-BE16-D9C58E25C311}" dt="2026-06-26T14:37:10.746" v="586" actId="170"/>
        <pc:sldMkLst>
          <pc:docMk/>
          <pc:sldMk cId="0" sldId="257"/>
        </pc:sldMkLst>
        <pc:spChg chg="mod ord">
          <ac:chgData name="Beth Wilson" userId="a49dc45e-b368-4afa-ac5c-7db50a8cdadd" providerId="ADAL" clId="{B2A9DAFD-0A01-40DB-BE16-D9C58E25C311}" dt="2026-06-26T14:37:10.746" v="586" actId="170"/>
          <ac:spMkLst>
            <pc:docMk/>
            <pc:sldMk cId="0" sldId="257"/>
            <ac:spMk id="4" creationId="{00000000-0000-0000-0000-000000000000}"/>
          </ac:spMkLst>
        </pc:spChg>
        <pc:spChg chg="mod">
          <ac:chgData name="Beth Wilson" userId="a49dc45e-b368-4afa-ac5c-7db50a8cdadd" providerId="ADAL" clId="{B2A9DAFD-0A01-40DB-BE16-D9C58E25C311}" dt="2026-06-26T14:34:55.705" v="574" actId="20577"/>
          <ac:spMkLst>
            <pc:docMk/>
            <pc:sldMk cId="0" sldId="257"/>
            <ac:spMk id="25" creationId="{00000000-0000-0000-0000-000000000000}"/>
          </ac:spMkLst>
        </pc:spChg>
        <pc:spChg chg="mod">
          <ac:chgData name="Beth Wilson" userId="a49dc45e-b368-4afa-ac5c-7db50a8cdadd" providerId="ADAL" clId="{B2A9DAFD-0A01-40DB-BE16-D9C58E25C311}" dt="2026-06-26T14:36:30.543" v="575" actId="1076"/>
          <ac:spMkLst>
            <pc:docMk/>
            <pc:sldMk cId="0" sldId="257"/>
            <ac:spMk id="26" creationId="{00000000-0000-0000-0000-000000000000}"/>
          </ac:spMkLst>
        </pc:spChg>
      </pc:sldChg>
    </pc:docChg>
  </pc:docChgLst>
  <pc:docChgLst>
    <pc:chgData name="Beth Wilson" userId="S::ewilson@hanleystlukes.com::a49dc45e-b368-4afa-ac5c-7db50a8cdadd" providerId="AD" clId="Web-{82C53E96-555D-D565-14B7-BB2F9F95FC31}"/>
    <pc:docChg chg="modSld">
      <pc:chgData name="Beth Wilson" userId="S::ewilson@hanleystlukes.com::a49dc45e-b368-4afa-ac5c-7db50a8cdadd" providerId="AD" clId="Web-{82C53E96-555D-D565-14B7-BB2F9F95FC31}" dt="2026-06-26T14:13:54.925" v="125" actId="20577"/>
      <pc:docMkLst>
        <pc:docMk/>
      </pc:docMkLst>
      <pc:sldChg chg="modSp">
        <pc:chgData name="Beth Wilson" userId="S::ewilson@hanleystlukes.com::a49dc45e-b368-4afa-ac5c-7db50a8cdadd" providerId="AD" clId="Web-{82C53E96-555D-D565-14B7-BB2F9F95FC31}" dt="2026-06-26T14:13:54.925" v="125" actId="20577"/>
        <pc:sldMkLst>
          <pc:docMk/>
          <pc:sldMk cId="0" sldId="257"/>
        </pc:sldMkLst>
        <pc:spChg chg="mod">
          <ac:chgData name="Beth Wilson" userId="S::ewilson@hanleystlukes.com::a49dc45e-b368-4afa-ac5c-7db50a8cdadd" providerId="AD" clId="Web-{82C53E96-555D-D565-14B7-BB2F9F95FC31}" dt="2026-06-26T14:13:54.925" v="125" actId="20577"/>
          <ac:spMkLst>
            <pc:docMk/>
            <pc:sldMk cId="0" sldId="257"/>
            <ac:spMk id="25" creationId="{00000000-0000-0000-0000-000000000000}"/>
          </ac:spMkLst>
        </pc:spChg>
      </pc:sldChg>
    </pc:docChg>
  </pc:docChgLst>
  <pc:docChgLst>
    <pc:chgData name="James Rogers" userId="S::jrogers@hanleystlukes.com::9e1773f7-5d05-432b-b9bf-59c31a0ea445" providerId="AD" clId="Web-{D8B45534-440F-3E06-3461-4E16BDDF2CFA}"/>
    <pc:docChg chg="addSld delSld modSld">
      <pc:chgData name="James Rogers" userId="S::jrogers@hanleystlukes.com::9e1773f7-5d05-432b-b9bf-59c31a0ea445" providerId="AD" clId="Web-{D8B45534-440F-3E06-3461-4E16BDDF2CFA}" dt="2026-06-26T12:46:15.657" v="2"/>
      <pc:docMkLst>
        <pc:docMk/>
      </pc:docMkLst>
      <pc:sldChg chg="modSp">
        <pc:chgData name="James Rogers" userId="S::jrogers@hanleystlukes.com::9e1773f7-5d05-432b-b9bf-59c31a0ea445" providerId="AD" clId="Web-{D8B45534-440F-3E06-3461-4E16BDDF2CFA}" dt="2026-06-26T12:46:15.657" v="2"/>
        <pc:sldMkLst>
          <pc:docMk/>
          <pc:sldMk cId="0" sldId="256"/>
        </pc:sldMkLst>
        <pc:picChg chg="mod">
          <ac:chgData name="James Rogers" userId="S::jrogers@hanleystlukes.com::9e1773f7-5d05-432b-b9bf-59c31a0ea445" providerId="AD" clId="Web-{D8B45534-440F-3E06-3461-4E16BDDF2CFA}" dt="2026-06-26T12:46:15.657" v="2"/>
          <ac:picMkLst>
            <pc:docMk/>
            <pc:sldMk cId="0" sldId="256"/>
            <ac:picMk id="35" creationId="{00000000-0000-0000-0000-000000000000}"/>
          </ac:picMkLst>
        </pc:picChg>
      </pc:sldChg>
      <pc:sldChg chg="new del">
        <pc:chgData name="James Rogers" userId="S::jrogers@hanleystlukes.com::9e1773f7-5d05-432b-b9bf-59c31a0ea445" providerId="AD" clId="Web-{D8B45534-440F-3E06-3461-4E16BDDF2CFA}" dt="2026-06-26T12:37:21.427" v="1"/>
        <pc:sldMkLst>
          <pc:docMk/>
          <pc:sldMk cId="4154000559" sldId="257"/>
        </pc:sldMkLst>
      </pc:sldChg>
    </pc:docChg>
  </pc:docChgLst>
  <pc:docChgLst>
    <pc:chgData name="James Rogers" userId="S::jrogers@hanleystlukes.com::9e1773f7-5d05-432b-b9bf-59c31a0ea445" providerId="AD" clId="Web-{DB485370-5668-F031-8694-1C9B83DA79CF}"/>
    <pc:docChg chg="addSld">
      <pc:chgData name="James Rogers" userId="S::jrogers@hanleystlukes.com::9e1773f7-5d05-432b-b9bf-59c31a0ea445" providerId="AD" clId="Web-{DB485370-5668-F031-8694-1C9B83DA79CF}" dt="2026-06-26T12:59:08.226" v="0"/>
      <pc:docMkLst>
        <pc:docMk/>
      </pc:docMkLst>
      <pc:sldChg chg="add">
        <pc:chgData name="James Rogers" userId="S::jrogers@hanleystlukes.com::9e1773f7-5d05-432b-b9bf-59c31a0ea445" providerId="AD" clId="Web-{DB485370-5668-F031-8694-1C9B83DA79CF}" dt="2026-06-26T12:59:08.226" v="0"/>
        <pc:sldMkLst>
          <pc:docMk/>
          <pc:sldMk cId="0" sldId="257"/>
        </pc:sldMkLst>
      </pc:sldChg>
    </pc:docChg>
  </pc:docChgLst>
  <pc:docChgLst>
    <pc:chgData name="Beth Wilson" userId="S::ewilson@hanleystlukes.com::a49dc45e-b368-4afa-ac5c-7db50a8cdadd" providerId="AD" clId="Web-{25DC12D5-4BDA-ABBE-9E72-558E21A6A767}"/>
    <pc:docChg chg="modSld">
      <pc:chgData name="Beth Wilson" userId="S::ewilson@hanleystlukes.com::a49dc45e-b368-4afa-ac5c-7db50a8cdadd" providerId="AD" clId="Web-{25DC12D5-4BDA-ABBE-9E72-558E21A6A767}" dt="2026-05-28T14:06:46.087" v="223" actId="20577"/>
      <pc:docMkLst>
        <pc:docMk/>
      </pc:docMkLst>
      <pc:sldChg chg="delSp modSp">
        <pc:chgData name="Beth Wilson" userId="S::ewilson@hanleystlukes.com::a49dc45e-b368-4afa-ac5c-7db50a8cdadd" providerId="AD" clId="Web-{25DC12D5-4BDA-ABBE-9E72-558E21A6A767}" dt="2026-05-28T14:06:46.087" v="223" actId="20577"/>
        <pc:sldMkLst>
          <pc:docMk/>
          <pc:sldMk cId="0" sldId="256"/>
        </pc:sldMkLst>
        <pc:spChg chg="mod">
          <ac:chgData name="Beth Wilson" userId="S::ewilson@hanleystlukes.com::a49dc45e-b368-4afa-ac5c-7db50a8cdadd" providerId="AD" clId="Web-{25DC12D5-4BDA-ABBE-9E72-558E21A6A767}" dt="2026-05-28T13:37:11.497" v="22" actId="20577"/>
          <ac:spMkLst>
            <pc:docMk/>
            <pc:sldMk cId="0" sldId="256"/>
            <ac:spMk id="13" creationId="{00000000-0000-0000-0000-000000000000}"/>
          </ac:spMkLst>
        </pc:spChg>
        <pc:spChg chg="mod">
          <ac:chgData name="Beth Wilson" userId="S::ewilson@hanleystlukes.com::a49dc45e-b368-4afa-ac5c-7db50a8cdadd" providerId="AD" clId="Web-{25DC12D5-4BDA-ABBE-9E72-558E21A6A767}" dt="2026-05-28T13:35:24.714" v="7" actId="1076"/>
          <ac:spMkLst>
            <pc:docMk/>
            <pc:sldMk cId="0" sldId="256"/>
            <ac:spMk id="14" creationId="{00000000-0000-0000-0000-000000000000}"/>
          </ac:spMkLst>
        </pc:spChg>
        <pc:spChg chg="mod">
          <ac:chgData name="Beth Wilson" userId="S::ewilson@hanleystlukes.com::a49dc45e-b368-4afa-ac5c-7db50a8cdadd" providerId="AD" clId="Web-{25DC12D5-4BDA-ABBE-9E72-558E21A6A767}" dt="2026-05-28T14:06:39.462" v="219" actId="20577"/>
          <ac:spMkLst>
            <pc:docMk/>
            <pc:sldMk cId="0" sldId="256"/>
            <ac:spMk id="24" creationId="{00000000-0000-0000-0000-000000000000}"/>
          </ac:spMkLst>
        </pc:spChg>
        <pc:spChg chg="mod">
          <ac:chgData name="Beth Wilson" userId="S::ewilson@hanleystlukes.com::a49dc45e-b368-4afa-ac5c-7db50a8cdadd" providerId="AD" clId="Web-{25DC12D5-4BDA-ABBE-9E72-558E21A6A767}" dt="2026-05-28T14:06:46.087" v="223" actId="20577"/>
          <ac:spMkLst>
            <pc:docMk/>
            <pc:sldMk cId="0" sldId="256"/>
            <ac:spMk id="25" creationId="{00000000-0000-0000-0000-000000000000}"/>
          </ac:spMkLst>
        </pc:spChg>
        <pc:spChg chg="mod">
          <ac:chgData name="Beth Wilson" userId="S::ewilson@hanleystlukes.com::a49dc45e-b368-4afa-ac5c-7db50a8cdadd" providerId="AD" clId="Web-{25DC12D5-4BDA-ABBE-9E72-558E21A6A767}" dt="2026-05-28T13:36:24.809" v="17" actId="1076"/>
          <ac:spMkLst>
            <pc:docMk/>
            <pc:sldMk cId="0" sldId="256"/>
            <ac:spMk id="28" creationId="{00000000-0000-0000-0000-000000000000}"/>
          </ac:spMkLst>
        </pc:spChg>
        <pc:spChg chg="mod">
          <ac:chgData name="Beth Wilson" userId="S::ewilson@hanleystlukes.com::a49dc45e-b368-4afa-ac5c-7db50a8cdadd" providerId="AD" clId="Web-{25DC12D5-4BDA-ABBE-9E72-558E21A6A767}" dt="2026-05-28T13:41:44.754" v="162" actId="1076"/>
          <ac:spMkLst>
            <pc:docMk/>
            <pc:sldMk cId="0" sldId="256"/>
            <ac:spMk id="29" creationId="{00000000-0000-0000-0000-000000000000}"/>
          </ac:spMkLst>
        </pc:spChg>
        <pc:spChg chg="mod">
          <ac:chgData name="Beth Wilson" userId="S::ewilson@hanleystlukes.com::a49dc45e-b368-4afa-ac5c-7db50a8cdadd" providerId="AD" clId="Web-{25DC12D5-4BDA-ABBE-9E72-558E21A6A767}" dt="2026-05-28T13:35:51.386" v="12" actId="1076"/>
          <ac:spMkLst>
            <pc:docMk/>
            <pc:sldMk cId="0" sldId="256"/>
            <ac:spMk id="38" creationId="{00000000-0000-0000-0000-000000000000}"/>
          </ac:spMkLst>
        </pc:spChg>
        <pc:spChg chg="mod">
          <ac:chgData name="Beth Wilson" userId="S::ewilson@hanleystlukes.com::a49dc45e-b368-4afa-ac5c-7db50a8cdadd" providerId="AD" clId="Web-{25DC12D5-4BDA-ABBE-9E72-558E21A6A767}" dt="2026-05-28T13:36:16.543" v="16" actId="1076"/>
          <ac:spMkLst>
            <pc:docMk/>
            <pc:sldMk cId="0" sldId="256"/>
            <ac:spMk id="39" creationId="{00000000-0000-0000-0000-000000000000}"/>
          </ac:spMkLst>
        </pc:spChg>
        <pc:picChg chg="mod">
          <ac:chgData name="Beth Wilson" userId="S::ewilson@hanleystlukes.com::a49dc45e-b368-4afa-ac5c-7db50a8cdadd" providerId="AD" clId="Web-{25DC12D5-4BDA-ABBE-9E72-558E21A6A767}" dt="2026-05-28T13:35:44.823" v="11" actId="1076"/>
          <ac:picMkLst>
            <pc:docMk/>
            <pc:sldMk cId="0" sldId="256"/>
            <ac:picMk id="1026"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hanleystlukes.com/class-pages/year-3" TargetMode="External"/><Relationship Id="rId13"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sv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2.svg"/><Relationship Id="rId7" Type="http://schemas.openxmlformats.org/officeDocument/2006/relationships/image" Target="../media/image15.png"/><Relationship Id="rId12"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image" Target="../media/image19.svg"/><Relationship Id="rId5" Type="http://schemas.openxmlformats.org/officeDocument/2006/relationships/image" Target="../media/image13.svg"/><Relationship Id="rId15" Type="http://schemas.openxmlformats.org/officeDocument/2006/relationships/hyperlink" Target="https://www.hanleystlukes.com/page/?title=Parents&amp;pid=10" TargetMode="External"/><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Freeform 7"/>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4"/>
            <a:stretch>
              <a:fillRect/>
            </a:stretch>
          </a:blipFill>
        </p:spPr>
      </p:sp>
      <p:sp>
        <p:nvSpPr>
          <p:cNvPr id="8" name="Freeform 8"/>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5"/>
            <a:stretch>
              <a:fillRect/>
            </a:stretch>
          </a:blipFill>
        </p:spPr>
      </p:sp>
      <p:sp>
        <p:nvSpPr>
          <p:cNvPr id="9" name="Freeform 9"/>
          <p:cNvSpPr/>
          <p:nvPr/>
        </p:nvSpPr>
        <p:spPr>
          <a:xfrm>
            <a:off x="119453" y="-168"/>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6"/>
            <a:stretch>
              <a:fillRect/>
            </a:stretch>
          </a:blipFill>
        </p:spPr>
      </p:sp>
      <p:sp>
        <p:nvSpPr>
          <p:cNvPr id="13" name="TextBox 13"/>
          <p:cNvSpPr txBox="1"/>
          <p:nvPr/>
        </p:nvSpPr>
        <p:spPr>
          <a:xfrm>
            <a:off x="3702225" y="1497665"/>
            <a:ext cx="3102596" cy="1171236"/>
          </a:xfrm>
          <a:prstGeom prst="rect">
            <a:avLst/>
          </a:prstGeom>
        </p:spPr>
        <p:txBody>
          <a:bodyPr wrap="square" lIns="0" tIns="0" rIns="0" bIns="0" rtlCol="0" anchor="t">
            <a:spAutoFit/>
          </a:bodyPr>
          <a:lstStyle/>
          <a:p>
            <a:pPr algn="ctr">
              <a:lnSpc>
                <a:spcPts val="2966"/>
              </a:lnSpc>
            </a:pPr>
            <a:r>
              <a:rPr lang="en-US" sz="2000" dirty="0">
                <a:solidFill>
                  <a:srgbClr val="000000"/>
                </a:solidFill>
                <a:latin typeface="Childos Arabic"/>
                <a:ea typeface="Childos Arabic"/>
                <a:cs typeface="Childos Arabic"/>
                <a:sym typeface="Childos Arabic"/>
              </a:rPr>
              <a:t>Meet your new teacher and support staff.  </a:t>
            </a:r>
            <a:endParaRPr lang="en-US"/>
          </a:p>
          <a:p>
            <a:pPr algn="ctr">
              <a:lnSpc>
                <a:spcPts val="2966"/>
              </a:lnSpc>
              <a:spcBef>
                <a:spcPct val="0"/>
              </a:spcBef>
            </a:pPr>
            <a:r>
              <a:rPr lang="en-US" sz="2000" dirty="0">
                <a:solidFill>
                  <a:srgbClr val="000000"/>
                </a:solidFill>
                <a:latin typeface="Childos Arabic"/>
                <a:ea typeface="Childos Arabic"/>
                <a:cs typeface="Childos Arabic"/>
                <a:sym typeface="Childos Arabic"/>
              </a:rPr>
              <a:t>We can’t wait to welcome you!</a:t>
            </a:r>
            <a:endParaRPr lang="en-US" sz="2000" dirty="0">
              <a:solidFill>
                <a:srgbClr val="000000"/>
              </a:solidFill>
              <a:latin typeface="Childos Arabic"/>
              <a:ea typeface="Childos Arabic"/>
              <a:cs typeface="Childos Arabic"/>
            </a:endParaRPr>
          </a:p>
        </p:txBody>
      </p:sp>
      <p:grpSp>
        <p:nvGrpSpPr>
          <p:cNvPr id="15" name="Group 15"/>
          <p:cNvGrpSpPr>
            <a:grpSpLocks noChangeAspect="1"/>
          </p:cNvGrpSpPr>
          <p:nvPr/>
        </p:nvGrpSpPr>
        <p:grpSpPr>
          <a:xfrm>
            <a:off x="236475" y="5831753"/>
            <a:ext cx="3140195" cy="2655189"/>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713107" y="5288411"/>
            <a:ext cx="3554751" cy="4041023"/>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2" name="TextBox 22"/>
          <p:cNvSpPr txBox="1"/>
          <p:nvPr/>
        </p:nvSpPr>
        <p:spPr>
          <a:xfrm>
            <a:off x="3114101" y="211240"/>
            <a:ext cx="4280168" cy="1484939"/>
          </a:xfrm>
          <a:prstGeom prst="rect">
            <a:avLst/>
          </a:prstGeom>
        </p:spPr>
        <p:txBody>
          <a:bodyPr lIns="0" tIns="0" rIns="0" bIns="0" rtlCol="0" anchor="t">
            <a:spAutoFit/>
          </a:bodyPr>
          <a:lstStyle/>
          <a:p>
            <a:pPr algn="ctr">
              <a:lnSpc>
                <a:spcPts val="5827"/>
              </a:lnSpc>
              <a:spcBef>
                <a:spcPct val="0"/>
              </a:spcBef>
            </a:pPr>
            <a:r>
              <a:rPr lang="en-US" sz="4162" dirty="0">
                <a:solidFill>
                  <a:srgbClr val="FABB17"/>
                </a:solidFill>
                <a:latin typeface="Childos Arabic"/>
                <a:ea typeface="Childos Arabic"/>
                <a:cs typeface="Childos Arabic"/>
                <a:sym typeface="Childos Arabic"/>
              </a:rPr>
              <a:t>Hello and Welcome to 6L</a:t>
            </a:r>
          </a:p>
        </p:txBody>
      </p:sp>
      <p:sp>
        <p:nvSpPr>
          <p:cNvPr id="23" name="TextBox 23"/>
          <p:cNvSpPr txBox="1"/>
          <p:nvPr/>
        </p:nvSpPr>
        <p:spPr>
          <a:xfrm>
            <a:off x="2026130" y="3197036"/>
            <a:ext cx="3637340" cy="436017"/>
          </a:xfrm>
          <a:prstGeom prst="rect">
            <a:avLst/>
          </a:prstGeom>
        </p:spPr>
        <p:txBody>
          <a:bodyPr lIns="0" tIns="0" rIns="0" bIns="0" rtlCol="0" anchor="t">
            <a:spAutoFit/>
          </a:bodyPr>
          <a:lstStyle/>
          <a:p>
            <a:pPr algn="ctr">
              <a:lnSpc>
                <a:spcPts val="3358"/>
              </a:lnSpc>
              <a:spcBef>
                <a:spcPct val="0"/>
              </a:spcBef>
            </a:pPr>
            <a:r>
              <a:rPr lang="en-US" sz="2398" dirty="0">
                <a:solidFill>
                  <a:srgbClr val="000000"/>
                </a:solidFill>
                <a:latin typeface="Childos Arabic"/>
                <a:ea typeface="Childos Arabic"/>
                <a:cs typeface="Childos Arabic"/>
                <a:sym typeface="Childos Arabic"/>
              </a:rPr>
              <a:t>WELCOME TO 6L!</a:t>
            </a:r>
          </a:p>
        </p:txBody>
      </p:sp>
      <p:sp>
        <p:nvSpPr>
          <p:cNvPr id="24" name="TextBox 24"/>
          <p:cNvSpPr txBox="1"/>
          <p:nvPr/>
        </p:nvSpPr>
        <p:spPr>
          <a:xfrm>
            <a:off x="3713103" y="5408066"/>
            <a:ext cx="3554751" cy="3644587"/>
          </a:xfrm>
          <a:prstGeom prst="rect">
            <a:avLst/>
          </a:prstGeom>
        </p:spPr>
        <p:txBody>
          <a:bodyPr wrap="square" lIns="0" tIns="0" rIns="0" bIns="0" rtlCol="0" anchor="t">
            <a:spAutoFit/>
          </a:bodyPr>
          <a:lstStyle/>
          <a:p>
            <a:pPr marL="285750" indent="-285750">
              <a:buFont typeface="Arial" panose="020B0604020202020204" pitchFamily="34" charset="0"/>
              <a:buChar char="•"/>
            </a:pPr>
            <a:r>
              <a:rPr lang="en-GB" dirty="0">
                <a:solidFill>
                  <a:srgbClr val="006FC0"/>
                </a:solidFill>
                <a:latin typeface="Comic Sans MS" panose="030F0702030302020204" pitchFamily="66" charset="0"/>
              </a:rPr>
              <a:t>Mrs Wilson loves keeping fit and exercising – she used to be a ballroom dancer! </a:t>
            </a:r>
            <a:endParaRPr lang="en-GB" dirty="0">
              <a:solidFill>
                <a:srgbClr val="000000"/>
              </a:solidFill>
              <a:latin typeface="Comic Sans MS" panose="030F0702030302020204" pitchFamily="66" charset="0"/>
            </a:endParaRPr>
          </a:p>
          <a:p>
            <a:pPr marL="285750" indent="-285750">
              <a:buFont typeface="Arial" panose="020B0604020202020204" pitchFamily="34" charset="0"/>
              <a:buChar char="•"/>
            </a:pPr>
            <a:r>
              <a:rPr lang="en-GB" dirty="0">
                <a:solidFill>
                  <a:srgbClr val="006FC0"/>
                </a:solidFill>
                <a:latin typeface="Comic Sans MS"/>
              </a:rPr>
              <a:t>In Year 6, we enjoy several trips including Stanley Head to enhance our Geography, local visits to the canal, the library and the Potteries Museum for Operation Spitfire. </a:t>
            </a:r>
            <a:endParaRPr lang="en-GB" dirty="0">
              <a:solidFill>
                <a:srgbClr val="000000"/>
              </a:solidFill>
              <a:latin typeface="Comic Sans MS"/>
            </a:endParaRPr>
          </a:p>
          <a:p>
            <a:pPr marL="285750" indent="-285750">
              <a:buFont typeface="Arial" panose="020B0604020202020204" pitchFamily="34" charset="0"/>
              <a:buChar char="•"/>
            </a:pPr>
            <a:r>
              <a:rPr lang="en-GB" dirty="0">
                <a:solidFill>
                  <a:srgbClr val="006FC0"/>
                </a:solidFill>
                <a:latin typeface="Comic Sans MS"/>
              </a:rPr>
              <a:t>It’s certainly a busy final year and one that tends to fly! </a:t>
            </a:r>
            <a:endParaRPr lang="en-GB" dirty="0">
              <a:solidFill>
                <a:srgbClr val="000000"/>
              </a:solidFill>
              <a:latin typeface="Comic Sans MS"/>
            </a:endParaRPr>
          </a:p>
          <a:p>
            <a:pPr marL="195655" lvl="1" algn="l">
              <a:lnSpc>
                <a:spcPts val="2537"/>
              </a:lnSpc>
            </a:pPr>
            <a:endParaRPr lang="en-US" sz="1812" spc="54" dirty="0">
              <a:solidFill>
                <a:srgbClr val="000000"/>
              </a:solidFill>
              <a:latin typeface="One Little Font"/>
              <a:ea typeface="One Little Font"/>
              <a:cs typeface="One Little Font"/>
              <a:sym typeface="One Little Font"/>
            </a:endParaRPr>
          </a:p>
        </p:txBody>
      </p:sp>
      <p:sp>
        <p:nvSpPr>
          <p:cNvPr id="25" name="TextBox 25"/>
          <p:cNvSpPr txBox="1"/>
          <p:nvPr/>
        </p:nvSpPr>
        <p:spPr>
          <a:xfrm>
            <a:off x="134102" y="5189626"/>
            <a:ext cx="3619366" cy="396262"/>
          </a:xfrm>
          <a:prstGeom prst="rect">
            <a:avLst/>
          </a:prstGeom>
        </p:spPr>
        <p:txBody>
          <a:bodyPr lIns="0" tIns="0" rIns="0" bIns="0" rtlCol="0" anchor="t">
            <a:spAutoFit/>
          </a:bodyPr>
          <a:lstStyle/>
          <a:p>
            <a:pPr algn="l">
              <a:lnSpc>
                <a:spcPts val="3220"/>
              </a:lnSpc>
              <a:spcBef>
                <a:spcPct val="0"/>
              </a:spcBef>
            </a:pPr>
            <a:r>
              <a:rPr lang="en-US" sz="2300">
                <a:solidFill>
                  <a:srgbClr val="FABB17"/>
                </a:solidFill>
                <a:latin typeface="Bugaki"/>
                <a:ea typeface="Bugaki"/>
                <a:cs typeface="Bugaki"/>
                <a:sym typeface="Bugaki"/>
              </a:rPr>
              <a:t>Our new classroom</a:t>
            </a:r>
          </a:p>
        </p:txBody>
      </p:sp>
      <p:sp>
        <p:nvSpPr>
          <p:cNvPr id="26" name="TextBox 26"/>
          <p:cNvSpPr txBox="1"/>
          <p:nvPr/>
        </p:nvSpPr>
        <p:spPr>
          <a:xfrm>
            <a:off x="3918183" y="8735443"/>
            <a:ext cx="3144600" cy="512961"/>
          </a:xfrm>
          <a:prstGeom prst="rect">
            <a:avLst/>
          </a:prstGeom>
        </p:spPr>
        <p:txBody>
          <a:bodyPr lIns="0" tIns="0" rIns="0" bIns="0" rtlCol="0" anchor="t">
            <a:spAutoFit/>
          </a:bodyPr>
          <a:lstStyle/>
          <a:p>
            <a:pPr algn="ctr">
              <a:lnSpc>
                <a:spcPts val="1959"/>
              </a:lnSpc>
            </a:pPr>
            <a:r>
              <a:rPr lang="en-US" sz="1399" u="none" strike="noStrike" spc="41" dirty="0">
                <a:solidFill>
                  <a:srgbClr val="000000"/>
                </a:solidFill>
                <a:latin typeface="One Little Font"/>
                <a:ea typeface="One Little Font"/>
                <a:cs typeface="One Little Font"/>
                <a:sym typeface="One Little Font"/>
              </a:rPr>
              <a:t>Please reach out to me if you have any questions about your child. </a:t>
            </a:r>
          </a:p>
        </p:txBody>
      </p:sp>
      <p:sp>
        <p:nvSpPr>
          <p:cNvPr id="27" name="TextBox 27"/>
          <p:cNvSpPr txBox="1"/>
          <p:nvPr/>
        </p:nvSpPr>
        <p:spPr>
          <a:xfrm>
            <a:off x="2161981" y="9348484"/>
            <a:ext cx="2660086" cy="478790"/>
          </a:xfrm>
          <a:prstGeom prst="rect">
            <a:avLst/>
          </a:prstGeom>
        </p:spPr>
        <p:txBody>
          <a:bodyPr lIns="0" tIns="0" rIns="0" bIns="0" rtlCol="0" anchor="t">
            <a:spAutoFit/>
          </a:bodyPr>
          <a:lstStyle/>
          <a:p>
            <a:pPr algn="ctr">
              <a:lnSpc>
                <a:spcPts val="1959"/>
              </a:lnSpc>
              <a:spcBef>
                <a:spcPct val="0"/>
              </a:spcBef>
            </a:pPr>
            <a:r>
              <a:rPr lang="en-US" sz="1399" spc="41" dirty="0">
                <a:solidFill>
                  <a:srgbClr val="000000"/>
                </a:solidFill>
                <a:latin typeface="One Little Font"/>
                <a:ea typeface="One Little Font"/>
                <a:cs typeface="One Little Font"/>
                <a:sym typeface="One Little Font"/>
              </a:rPr>
              <a:t>“Education is one thing that no one can take away from you.”</a:t>
            </a:r>
          </a:p>
        </p:txBody>
      </p:sp>
      <p:sp>
        <p:nvSpPr>
          <p:cNvPr id="29" name="TextBox 29"/>
          <p:cNvSpPr txBox="1"/>
          <p:nvPr/>
        </p:nvSpPr>
        <p:spPr>
          <a:xfrm>
            <a:off x="235321" y="3669089"/>
            <a:ext cx="7004566" cy="1544214"/>
          </a:xfrm>
          <a:prstGeom prst="rect">
            <a:avLst/>
          </a:prstGeom>
        </p:spPr>
        <p:txBody>
          <a:bodyPr wrap="square" lIns="0" tIns="0" rIns="0" bIns="0" rtlCol="0" anchor="t">
            <a:spAutoFit/>
          </a:bodyPr>
          <a:lstStyle/>
          <a:p>
            <a:pPr algn="ctr">
              <a:lnSpc>
                <a:spcPts val="1721"/>
              </a:lnSpc>
              <a:spcBef>
                <a:spcPct val="0"/>
              </a:spcBef>
            </a:pPr>
            <a:r>
              <a:rPr lang="en-US" sz="1400" spc="36" dirty="0">
                <a:solidFill>
                  <a:srgbClr val="000000"/>
                </a:solidFill>
                <a:latin typeface="One Little Font"/>
                <a:ea typeface="One Little Font"/>
                <a:cs typeface="One Little Font"/>
                <a:sym typeface="One Little Font"/>
              </a:rPr>
              <a:t>We’re looking forward to sharing our class texts of Holes, Skellig and Once with you this year. In Geography we’ll be learning lots about Rivers, Biomes and developing our Mapping Skills – lots of this work will happen during our residential to Stanley Head in October. Our History topics include Ancient Greece and The Battle of Britain as well as learning about canals and the work of James Brindley on our local history day. In Science we’ll learn more about classification, how our bodies work and Electricity. There’s more, lots more! We can’t wait to get going! </a:t>
            </a:r>
            <a:endParaRPr lang="en-US"/>
          </a:p>
        </p:txBody>
      </p:sp>
      <p:grpSp>
        <p:nvGrpSpPr>
          <p:cNvPr id="30" name="Group 30"/>
          <p:cNvGrpSpPr/>
          <p:nvPr/>
        </p:nvGrpSpPr>
        <p:grpSpPr>
          <a:xfrm>
            <a:off x="1426198" y="9978916"/>
            <a:ext cx="4064285"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pic>
        <p:nvPicPr>
          <p:cNvPr id="36" name="Picture 3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78556" y="263033"/>
            <a:ext cx="1267126" cy="1629163"/>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3" name="TextBox 33"/>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spc="48">
                <a:solidFill>
                  <a:srgbClr val="000000"/>
                </a:solidFill>
                <a:latin typeface="One Little Font"/>
                <a:ea typeface="One Little Font"/>
                <a:cs typeface="One Little Font"/>
                <a:sym typeface="One Little Font"/>
              </a:rPr>
              <a:t>For more information </a:t>
            </a:r>
            <a:r>
              <a:rPr lang="en-US" sz="1612" u="sng" spc="48">
                <a:solidFill>
                  <a:srgbClr val="000000"/>
                </a:solidFill>
                <a:latin typeface="One Little Font"/>
                <a:ea typeface="One Little Font"/>
                <a:cs typeface="One Little Font"/>
                <a:sym typeface="One Little Font"/>
                <a:hlinkClick r:id="rId8" tooltip="https://www.hanleystlukes.com/class-pages/year-3"/>
              </a:rPr>
              <a:t>click here</a:t>
            </a:r>
            <a:r>
              <a:rPr lang="en-US" sz="1612" spc="48">
                <a:solidFill>
                  <a:srgbClr val="000000"/>
                </a:solidFill>
                <a:latin typeface="One Little Font"/>
                <a:ea typeface="One Little Font"/>
                <a:cs typeface="One Little Font"/>
                <a:sym typeface="One Little Font"/>
              </a:rPr>
              <a:t> to see our year group page on our school website.  </a:t>
            </a:r>
          </a:p>
        </p:txBody>
      </p:sp>
      <p:pic>
        <p:nvPicPr>
          <p:cNvPr id="1026" name="Picture 2" descr="Miss A Hodgen"/>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720000">
            <a:off x="154330" y="1465496"/>
            <a:ext cx="1333500" cy="17145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38" name="Freeform 12"/>
          <p:cNvSpPr/>
          <p:nvPr/>
        </p:nvSpPr>
        <p:spPr>
          <a:xfrm rot="-1440000">
            <a:off x="-1001" y="2742796"/>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39" name="TextBox 21"/>
          <p:cNvSpPr txBox="1"/>
          <p:nvPr/>
        </p:nvSpPr>
        <p:spPr>
          <a:xfrm rot="20340000">
            <a:off x="407865" y="2969070"/>
            <a:ext cx="1256374" cy="189796"/>
          </a:xfrm>
          <a:prstGeom prst="rect">
            <a:avLst/>
          </a:prstGeom>
        </p:spPr>
        <p:txBody>
          <a:bodyPr lIns="0" tIns="0" rIns="0" bIns="0" rtlCol="0" anchor="t">
            <a:spAutoFit/>
          </a:bodyPr>
          <a:lstStyle/>
          <a:p>
            <a:pPr algn="ctr">
              <a:lnSpc>
                <a:spcPts val="1434"/>
              </a:lnSpc>
            </a:pPr>
            <a:r>
              <a:rPr lang="en-US" sz="1434" spc="43" dirty="0">
                <a:solidFill>
                  <a:srgbClr val="000000"/>
                </a:solidFill>
                <a:latin typeface="One Little Font"/>
                <a:ea typeface="One Little Font"/>
                <a:cs typeface="One Little Font"/>
                <a:sym typeface="One Little Font"/>
              </a:rPr>
              <a:t>Miss </a:t>
            </a:r>
            <a:r>
              <a:rPr lang="en-US" sz="1434" spc="43" dirty="0" err="1">
                <a:solidFill>
                  <a:srgbClr val="000000"/>
                </a:solidFill>
                <a:latin typeface="One Little Font"/>
                <a:ea typeface="One Little Font"/>
                <a:cs typeface="One Little Font"/>
                <a:sym typeface="One Little Font"/>
              </a:rPr>
              <a:t>Hodgen</a:t>
            </a:r>
            <a:endParaRPr lang="en-US" sz="1434" spc="43" dirty="0">
              <a:solidFill>
                <a:srgbClr val="000000"/>
              </a:solidFill>
              <a:latin typeface="One Little Font"/>
              <a:ea typeface="One Little Font"/>
              <a:cs typeface="One Little Font"/>
              <a:sym typeface="One Little Font"/>
            </a:endParaRPr>
          </a:p>
        </p:txBody>
      </p:sp>
      <p:sp>
        <p:nvSpPr>
          <p:cNvPr id="14" name="Freeform 14"/>
          <p:cNvSpPr/>
          <p:nvPr/>
        </p:nvSpPr>
        <p:spPr>
          <a:xfrm>
            <a:off x="1076896" y="1417854"/>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8" name="TextBox 28"/>
          <p:cNvSpPr txBox="1"/>
          <p:nvPr/>
        </p:nvSpPr>
        <p:spPr>
          <a:xfrm>
            <a:off x="1690479" y="1605953"/>
            <a:ext cx="953470"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Wilson</a:t>
            </a:r>
          </a:p>
        </p:txBody>
      </p:sp>
      <p:pic>
        <p:nvPicPr>
          <p:cNvPr id="35" name="Picture 34" descr="H:\My Pictures\IMG_1029.JPG"/>
          <p:cNvPicPr/>
          <p:nvPr/>
        </p:nvPicPr>
        <p:blipFill>
          <a:blip r:embed="rId12"/>
          <a:srcRect/>
          <a:stretch>
            <a:fillRect/>
          </a:stretch>
        </p:blipFill>
        <p:spPr bwMode="auto">
          <a:xfrm>
            <a:off x="531653" y="6202744"/>
            <a:ext cx="2552700" cy="1914525"/>
          </a:xfrm>
          <a:prstGeom prst="rect">
            <a:avLst/>
          </a:prstGeom>
          <a:noFill/>
          <a:ln>
            <a:noFill/>
          </a:ln>
        </p:spPr>
      </p:pic>
      <p:sp>
        <p:nvSpPr>
          <p:cNvPr id="6" name="Freeform 6"/>
          <p:cNvSpPr/>
          <p:nvPr/>
        </p:nvSpPr>
        <p:spPr>
          <a:xfrm>
            <a:off x="5580170" y="9328647"/>
            <a:ext cx="1951507" cy="1299981"/>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13"/>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75305" y="2747472"/>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6"/>
            <a:stretch>
              <a:fillRect/>
            </a:stretch>
          </a:blipFill>
        </p:spPr>
      </p:sp>
      <p:sp>
        <p:nvSpPr>
          <p:cNvPr id="6" name="Freeform 6"/>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7"/>
            <a:stretch>
              <a:fillRect/>
            </a:stretch>
          </a:blipFill>
        </p:spPr>
      </p:sp>
      <p:sp>
        <p:nvSpPr>
          <p:cNvPr id="7" name="Freeform 7"/>
          <p:cNvSpPr/>
          <p:nvPr/>
        </p:nvSpPr>
        <p:spPr>
          <a:xfrm>
            <a:off x="2162476" y="129031"/>
            <a:ext cx="800878" cy="958013"/>
          </a:xfrm>
          <a:custGeom>
            <a:avLst/>
            <a:gdLst/>
            <a:ahLst/>
            <a:cxnLst/>
            <a:rect l="l" t="t" r="r" b="b"/>
            <a:pathLst>
              <a:path w="800878" h="958013">
                <a:moveTo>
                  <a:pt x="0" y="0"/>
                </a:moveTo>
                <a:lnTo>
                  <a:pt x="800878" y="0"/>
                </a:lnTo>
                <a:lnTo>
                  <a:pt x="800878" y="958012"/>
                </a:lnTo>
                <a:lnTo>
                  <a:pt x="0" y="958012"/>
                </a:lnTo>
                <a:lnTo>
                  <a:pt x="0" y="0"/>
                </a:lnTo>
                <a:close/>
              </a:path>
            </a:pathLst>
          </a:custGeom>
          <a:blipFill>
            <a:blip r:embed="rId8"/>
            <a:stretch>
              <a:fillRect/>
            </a:stretch>
          </a:blipFill>
        </p:spPr>
      </p:sp>
      <p:grpSp>
        <p:nvGrpSpPr>
          <p:cNvPr id="8" name="Group 8"/>
          <p:cNvGrpSpPr/>
          <p:nvPr/>
        </p:nvGrpSpPr>
        <p:grpSpPr>
          <a:xfrm>
            <a:off x="3713107" y="5288411"/>
            <a:ext cx="3554751" cy="4041023"/>
            <a:chOff x="0" y="0"/>
            <a:chExt cx="1273943" cy="1448212"/>
          </a:xfrm>
        </p:grpSpPr>
        <p:sp>
          <p:nvSpPr>
            <p:cNvPr id="9" name="Freeform 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10" name="TextBox 1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4" name="Freeform 4"/>
          <p:cNvSpPr/>
          <p:nvPr/>
        </p:nvSpPr>
        <p:spPr>
          <a:xfrm>
            <a:off x="5002127" y="9019526"/>
            <a:ext cx="2516766" cy="1705109"/>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9"/>
            <a:stretch>
              <a:fillRect/>
            </a:stretch>
          </a:blipFill>
        </p:spPr>
      </p:sp>
      <p:sp>
        <p:nvSpPr>
          <p:cNvPr id="11" name="TextBox 11"/>
          <p:cNvSpPr txBox="1"/>
          <p:nvPr/>
        </p:nvSpPr>
        <p:spPr>
          <a:xfrm>
            <a:off x="3114101" y="211240"/>
            <a:ext cx="4280168" cy="751514"/>
          </a:xfrm>
          <a:prstGeom prst="rect">
            <a:avLst/>
          </a:prstGeom>
        </p:spPr>
        <p:txBody>
          <a:bodyPr lIns="0" tIns="0" rIns="0" bIns="0" rtlCol="0" anchor="t">
            <a:spAutoFit/>
          </a:bodyPr>
          <a:lstStyle/>
          <a:p>
            <a:pPr algn="ctr">
              <a:lnSpc>
                <a:spcPts val="5827"/>
              </a:lnSpc>
              <a:spcBef>
                <a:spcPct val="0"/>
              </a:spcBef>
            </a:pPr>
            <a:r>
              <a:rPr lang="en-US" sz="4162" b="1" u="sng">
                <a:solidFill>
                  <a:srgbClr val="FABB17"/>
                </a:solidFill>
                <a:latin typeface="Childos Arabic Bold"/>
                <a:ea typeface="Childos Arabic Bold"/>
                <a:cs typeface="Childos Arabic Bold"/>
                <a:sym typeface="Childos Arabic Bold"/>
              </a:rPr>
              <a:t>Key Information</a:t>
            </a:r>
          </a:p>
        </p:txBody>
      </p:sp>
      <p:sp>
        <p:nvSpPr>
          <p:cNvPr id="12" name="Freeform 12"/>
          <p:cNvSpPr/>
          <p:nvPr/>
        </p:nvSpPr>
        <p:spPr>
          <a:xfrm>
            <a:off x="0" y="608037"/>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grpSp>
        <p:nvGrpSpPr>
          <p:cNvPr id="13" name="Group 13"/>
          <p:cNvGrpSpPr/>
          <p:nvPr/>
        </p:nvGrpSpPr>
        <p:grpSpPr>
          <a:xfrm>
            <a:off x="1426198" y="9978916"/>
            <a:ext cx="4064285" cy="649712"/>
            <a:chOff x="0" y="0"/>
            <a:chExt cx="1456548" cy="232842"/>
          </a:xfrm>
        </p:grpSpPr>
        <p:sp>
          <p:nvSpPr>
            <p:cNvPr id="14" name="Freeform 14"/>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15" name="TextBox 15"/>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16" name="Freeform 16"/>
          <p:cNvSpPr/>
          <p:nvPr/>
        </p:nvSpPr>
        <p:spPr>
          <a:xfrm rot="-743801">
            <a:off x="196985" y="378507"/>
            <a:ext cx="1557528" cy="754985"/>
          </a:xfrm>
          <a:custGeom>
            <a:avLst/>
            <a:gdLst/>
            <a:ahLst/>
            <a:cxnLst/>
            <a:rect l="l" t="t" r="r" b="b"/>
            <a:pathLst>
              <a:path w="1557528" h="754985">
                <a:moveTo>
                  <a:pt x="0" y="0"/>
                </a:moveTo>
                <a:lnTo>
                  <a:pt x="1557528" y="0"/>
                </a:lnTo>
                <a:lnTo>
                  <a:pt x="1557528" y="754986"/>
                </a:lnTo>
                <a:lnTo>
                  <a:pt x="0" y="754986"/>
                </a:lnTo>
                <a:lnTo>
                  <a:pt x="0" y="0"/>
                </a:lnTo>
                <a:close/>
              </a:path>
            </a:pathLst>
          </a:custGeom>
          <a:blipFill>
            <a:blip r:embed="rId12"/>
            <a:stretch>
              <a:fillRect/>
            </a:stretch>
          </a:blipFill>
        </p:spPr>
      </p:sp>
      <p:sp>
        <p:nvSpPr>
          <p:cNvPr id="17" name="TextBox 17"/>
          <p:cNvSpPr txBox="1"/>
          <p:nvPr/>
        </p:nvSpPr>
        <p:spPr>
          <a:xfrm>
            <a:off x="134102" y="5189626"/>
            <a:ext cx="3619366" cy="427355"/>
          </a:xfrm>
          <a:prstGeom prst="rect">
            <a:avLst/>
          </a:prstGeom>
        </p:spPr>
        <p:txBody>
          <a:bodyPr lIns="0" tIns="0" rIns="0" bIns="0" rtlCol="0" anchor="t">
            <a:spAutoFit/>
          </a:bodyPr>
          <a:lstStyle/>
          <a:p>
            <a:pPr algn="l">
              <a:lnSpc>
                <a:spcPts val="3220"/>
              </a:lnSpc>
              <a:spcBef>
                <a:spcPct val="0"/>
              </a:spcBef>
            </a:pPr>
            <a:endParaRPr/>
          </a:p>
        </p:txBody>
      </p:sp>
      <p:grpSp>
        <p:nvGrpSpPr>
          <p:cNvPr id="18" name="Group 18"/>
          <p:cNvGrpSpPr/>
          <p:nvPr/>
        </p:nvGrpSpPr>
        <p:grpSpPr>
          <a:xfrm>
            <a:off x="622494" y="5431725"/>
            <a:ext cx="2867886" cy="3233574"/>
            <a:chOff x="0" y="0"/>
            <a:chExt cx="1027785" cy="1158840"/>
          </a:xfrm>
        </p:grpSpPr>
        <p:sp>
          <p:nvSpPr>
            <p:cNvPr id="19" name="Freeform 19"/>
            <p:cNvSpPr/>
            <p:nvPr/>
          </p:nvSpPr>
          <p:spPr>
            <a:xfrm>
              <a:off x="0" y="0"/>
              <a:ext cx="1027785" cy="1158840"/>
            </a:xfrm>
            <a:custGeom>
              <a:avLst/>
              <a:gdLst/>
              <a:ahLst/>
              <a:cxnLst/>
              <a:rect l="l" t="t" r="r" b="b"/>
              <a:pathLst>
                <a:path w="1027785" h="1158840">
                  <a:moveTo>
                    <a:pt x="99882" y="0"/>
                  </a:moveTo>
                  <a:lnTo>
                    <a:pt x="927903" y="0"/>
                  </a:lnTo>
                  <a:cubicBezTo>
                    <a:pt x="954394" y="0"/>
                    <a:pt x="979799" y="10523"/>
                    <a:pt x="998531" y="29255"/>
                  </a:cubicBezTo>
                  <a:cubicBezTo>
                    <a:pt x="1017262" y="47986"/>
                    <a:pt x="1027785" y="73392"/>
                    <a:pt x="1027785" y="99882"/>
                  </a:cubicBezTo>
                  <a:lnTo>
                    <a:pt x="1027785" y="1058958"/>
                  </a:lnTo>
                  <a:cubicBezTo>
                    <a:pt x="1027785" y="1114121"/>
                    <a:pt x="983067" y="1158840"/>
                    <a:pt x="927903" y="1158840"/>
                  </a:cubicBezTo>
                  <a:lnTo>
                    <a:pt x="99882" y="1158840"/>
                  </a:lnTo>
                  <a:cubicBezTo>
                    <a:pt x="44719" y="1158840"/>
                    <a:pt x="0" y="1114121"/>
                    <a:pt x="0" y="1058958"/>
                  </a:cubicBezTo>
                  <a:lnTo>
                    <a:pt x="0" y="99882"/>
                  </a:lnTo>
                  <a:cubicBezTo>
                    <a:pt x="0" y="44719"/>
                    <a:pt x="44719" y="0"/>
                    <a:pt x="99882" y="0"/>
                  </a:cubicBezTo>
                  <a:close/>
                </a:path>
              </a:pathLst>
            </a:custGeom>
            <a:solidFill>
              <a:srgbClr val="2441A7"/>
            </a:solidFill>
          </p:spPr>
        </p:sp>
        <p:sp>
          <p:nvSpPr>
            <p:cNvPr id="20" name="TextBox 20"/>
            <p:cNvSpPr txBox="1"/>
            <p:nvPr/>
          </p:nvSpPr>
          <p:spPr>
            <a:xfrm>
              <a:off x="0" y="28575"/>
              <a:ext cx="1027785" cy="1130265"/>
            </a:xfrm>
            <a:prstGeom prst="rect">
              <a:avLst/>
            </a:prstGeom>
          </p:spPr>
          <p:txBody>
            <a:bodyPr lIns="50800" tIns="50800" rIns="50800" bIns="50800" rtlCol="0" anchor="ctr"/>
            <a:lstStyle/>
            <a:p>
              <a:pPr algn="ctr">
                <a:lnSpc>
                  <a:spcPts val="1334"/>
                </a:lnSpc>
              </a:pPr>
              <a:endParaRPr/>
            </a:p>
          </p:txBody>
        </p:sp>
      </p:grpSp>
      <p:sp>
        <p:nvSpPr>
          <p:cNvPr id="21" name="Freeform 21"/>
          <p:cNvSpPr/>
          <p:nvPr/>
        </p:nvSpPr>
        <p:spPr>
          <a:xfrm>
            <a:off x="1588181" y="7217181"/>
            <a:ext cx="1088336" cy="1301870"/>
          </a:xfrm>
          <a:custGeom>
            <a:avLst/>
            <a:gdLst/>
            <a:ahLst/>
            <a:cxnLst/>
            <a:rect l="l" t="t" r="r" b="b"/>
            <a:pathLst>
              <a:path w="1088336" h="1301870">
                <a:moveTo>
                  <a:pt x="0" y="0"/>
                </a:moveTo>
                <a:lnTo>
                  <a:pt x="1088335" y="0"/>
                </a:lnTo>
                <a:lnTo>
                  <a:pt x="1088335" y="1301870"/>
                </a:lnTo>
                <a:lnTo>
                  <a:pt x="0" y="1301870"/>
                </a:lnTo>
                <a:lnTo>
                  <a:pt x="0" y="0"/>
                </a:lnTo>
                <a:close/>
              </a:path>
            </a:pathLst>
          </a:custGeom>
          <a:blipFill>
            <a:blip r:embed="rId8"/>
            <a:stretch>
              <a:fillRect/>
            </a:stretch>
          </a:blipFill>
        </p:spPr>
      </p:sp>
      <p:sp>
        <p:nvSpPr>
          <p:cNvPr id="22" name="Freeform 22"/>
          <p:cNvSpPr/>
          <p:nvPr/>
        </p:nvSpPr>
        <p:spPr>
          <a:xfrm>
            <a:off x="6503652" y="2921650"/>
            <a:ext cx="764207" cy="741280"/>
          </a:xfrm>
          <a:custGeom>
            <a:avLst/>
            <a:gdLst/>
            <a:ahLst/>
            <a:cxnLst/>
            <a:rect l="l" t="t" r="r" b="b"/>
            <a:pathLst>
              <a:path w="764207" h="741280">
                <a:moveTo>
                  <a:pt x="0" y="0"/>
                </a:moveTo>
                <a:lnTo>
                  <a:pt x="764206" y="0"/>
                </a:lnTo>
                <a:lnTo>
                  <a:pt x="764206" y="741280"/>
                </a:lnTo>
                <a:lnTo>
                  <a:pt x="0" y="74128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sp>
      <p:sp>
        <p:nvSpPr>
          <p:cNvPr id="23" name="TextBox 23"/>
          <p:cNvSpPr txBox="1"/>
          <p:nvPr/>
        </p:nvSpPr>
        <p:spPr>
          <a:xfrm>
            <a:off x="756000" y="1217491"/>
            <a:ext cx="6083544" cy="2045696"/>
          </a:xfrm>
          <a:prstGeom prst="rect">
            <a:avLst/>
          </a:prstGeom>
        </p:spPr>
        <p:txBody>
          <a:bodyPr lIns="0" tIns="0" rIns="0" bIns="0" rtlCol="0" anchor="t">
            <a:spAutoFit/>
          </a:bodyPr>
          <a:lstStyle/>
          <a:p>
            <a:pPr algn="ctr">
              <a:lnSpc>
                <a:spcPts val="2310"/>
              </a:lnSpc>
            </a:pPr>
            <a:r>
              <a:rPr lang="en-US" sz="1650">
                <a:solidFill>
                  <a:srgbClr val="FABB17"/>
                </a:solidFill>
                <a:latin typeface="Childos Arabic"/>
                <a:ea typeface="Childos Arabic"/>
                <a:cs typeface="Childos Arabic"/>
                <a:sym typeface="Childos Arabic"/>
              </a:rPr>
              <a:t>Your child has been given a login for Numbots (Reception–Y1) and Times Tables Rock Stars (TTRS) (Y2–Y6), which help children learn key number facts and times tables that are essential for confidence and progress in maths—please encourage your child to practise regularly at home using their login at https://play.numbots.com and https://ttrockstars.com.</a:t>
            </a:r>
          </a:p>
          <a:p>
            <a:pPr algn="ctr">
              <a:lnSpc>
                <a:spcPts val="2310"/>
              </a:lnSpc>
              <a:spcBef>
                <a:spcPct val="0"/>
              </a:spcBef>
            </a:pPr>
            <a:endParaRPr lang="en-US" sz="1650">
              <a:solidFill>
                <a:srgbClr val="FABB17"/>
              </a:solidFill>
              <a:latin typeface="Childos Arabic"/>
              <a:ea typeface="Childos Arabic"/>
              <a:cs typeface="Childos Arabic"/>
              <a:sym typeface="Childos Arabic"/>
            </a:endParaRPr>
          </a:p>
        </p:txBody>
      </p:sp>
      <p:sp>
        <p:nvSpPr>
          <p:cNvPr id="24" name="TextBox 24"/>
          <p:cNvSpPr txBox="1"/>
          <p:nvPr/>
        </p:nvSpPr>
        <p:spPr>
          <a:xfrm>
            <a:off x="1426198" y="3225615"/>
            <a:ext cx="4508281" cy="424845"/>
          </a:xfrm>
          <a:prstGeom prst="rect">
            <a:avLst/>
          </a:prstGeom>
        </p:spPr>
        <p:txBody>
          <a:bodyPr lIns="0" tIns="0" rIns="0" bIns="0" rtlCol="0" anchor="t">
            <a:spAutoFit/>
          </a:bodyPr>
          <a:lstStyle/>
          <a:p>
            <a:pPr algn="ctr">
              <a:lnSpc>
                <a:spcPts val="3358"/>
              </a:lnSpc>
              <a:spcBef>
                <a:spcPct val="0"/>
              </a:spcBef>
            </a:pPr>
            <a:r>
              <a:rPr lang="en-US" sz="2398">
                <a:solidFill>
                  <a:srgbClr val="000000"/>
                </a:solidFill>
                <a:latin typeface="Childos Arabic"/>
                <a:ea typeface="Childos Arabic"/>
                <a:cs typeface="Childos Arabic"/>
                <a:sym typeface="Childos Arabic"/>
              </a:rPr>
              <a:t>READING AT HOME EXPECTATIONS</a:t>
            </a:r>
          </a:p>
        </p:txBody>
      </p:sp>
      <p:sp>
        <p:nvSpPr>
          <p:cNvPr id="25" name="TextBox 25"/>
          <p:cNvSpPr txBox="1"/>
          <p:nvPr/>
        </p:nvSpPr>
        <p:spPr>
          <a:xfrm>
            <a:off x="3642204" y="5408066"/>
            <a:ext cx="3621177" cy="3898503"/>
          </a:xfrm>
          <a:prstGeom prst="rect">
            <a:avLst/>
          </a:prstGeom>
        </p:spPr>
        <p:txBody>
          <a:bodyPr wrap="square" lIns="0" tIns="0" rIns="0" bIns="0" rtlCol="0" anchor="t">
            <a:spAutoFit/>
          </a:bodyPr>
          <a:lstStyle/>
          <a:p>
            <a:pPr algn="ctr">
              <a:lnSpc>
                <a:spcPts val="2354"/>
              </a:lnSpc>
            </a:pPr>
            <a:r>
              <a:rPr lang="en-US" sz="1682" b="1" spc="50" dirty="0">
                <a:solidFill>
                  <a:srgbClr val="000000"/>
                </a:solidFill>
                <a:latin typeface="One Little Font Bold"/>
                <a:ea typeface="One Little Font Bold"/>
                <a:cs typeface="One Little Font Bold"/>
                <a:sym typeface="One Little Font Bold"/>
              </a:rPr>
              <a:t>Key Dates, Trips &amp; </a:t>
            </a:r>
          </a:p>
          <a:p>
            <a:pPr algn="ctr">
              <a:lnSpc>
                <a:spcPts val="2354"/>
              </a:lnSpc>
            </a:pPr>
            <a:r>
              <a:rPr lang="en-US" sz="1682" b="1" spc="50" dirty="0">
                <a:solidFill>
                  <a:srgbClr val="000000"/>
                </a:solidFill>
                <a:latin typeface="One Little Font Bold"/>
                <a:ea typeface="One Little Font Bold"/>
                <a:cs typeface="One Little Font Bold"/>
                <a:sym typeface="One Little Font Bold"/>
              </a:rPr>
              <a:t>Events Information</a:t>
            </a:r>
          </a:p>
          <a:p>
            <a:pPr marL="242570" lvl="1" indent="-121285" algn="l">
              <a:lnSpc>
                <a:spcPts val="1575"/>
              </a:lnSpc>
              <a:buFont typeface="Arial"/>
              <a:buChar char="•"/>
            </a:pPr>
            <a:r>
              <a:rPr lang="en-US" sz="1100" b="1" spc="33" dirty="0">
                <a:solidFill>
                  <a:srgbClr val="000000"/>
                </a:solidFill>
                <a:latin typeface="One Little Font Bold"/>
                <a:ea typeface="One Little Font Bold"/>
                <a:cs typeface="One Little Font Bold"/>
                <a:sym typeface="One Little Font Bold"/>
              </a:rPr>
              <a:t>Reading Challenge (Summer term)</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Wed 9th Sep Meet the Teacher drop-in 3:30-4:30pm</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Mon 14th Sep Stanley Head meeting 3:30-4pm</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Tues 6</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Oct Past Pupils' High School Tips 4-5pm Mon 12th-Fri 16th Oct Stanley Head Residential</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Tues 4th/10</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November: Library Visit</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Wed 11</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Nov School Photos</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Mon 16</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Nov: Flu Jabs</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Mon 1</a:t>
            </a:r>
            <a:r>
              <a:rPr lang="en-US" sz="1100" b="1" spc="33" baseline="30000" dirty="0">
                <a:solidFill>
                  <a:srgbClr val="000000"/>
                </a:solidFill>
                <a:latin typeface="One Little Font Bold"/>
                <a:ea typeface="One Little Font Bold"/>
                <a:cs typeface="One Little Font Bold"/>
              </a:rPr>
              <a:t>st</a:t>
            </a:r>
            <a:r>
              <a:rPr lang="en-US" sz="1100" b="1" spc="33" dirty="0">
                <a:solidFill>
                  <a:srgbClr val="000000"/>
                </a:solidFill>
                <a:latin typeface="One Little Font Bold"/>
                <a:ea typeface="One Little Font Bold"/>
                <a:cs typeface="One Little Font Bold"/>
              </a:rPr>
              <a:t> March 9-10:30am Mothers’ Day Breakfast.</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Mon 19</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April 3:30-4pm Parents’ SATs Meeting </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Mon 10th – Thurs 13</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May SATs </a:t>
            </a:r>
            <a:r>
              <a:rPr lang="en-US" sz="1100" b="1" u="sng" spc="33" dirty="0">
                <a:solidFill>
                  <a:srgbClr val="000000"/>
                </a:solidFill>
                <a:latin typeface="One Little Font Bold"/>
                <a:ea typeface="One Little Font Bold"/>
                <a:cs typeface="One Little Font Bold"/>
              </a:rPr>
              <a:t>COMPULSORY</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Mon 17</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May Leavers’ Photos</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Tues 13</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June 9-10:30am Fathers’ Day Breakfast</a:t>
            </a:r>
          </a:p>
          <a:p>
            <a:pPr marL="242570" lvl="1" indent="-121285">
              <a:lnSpc>
                <a:spcPts val="1575"/>
              </a:lnSpc>
              <a:buFont typeface="Arial"/>
              <a:buChar char="•"/>
            </a:pPr>
            <a:r>
              <a:rPr lang="en-US" sz="1100" b="1" spc="33" dirty="0" err="1">
                <a:solidFill>
                  <a:srgbClr val="000000"/>
                </a:solidFill>
                <a:latin typeface="One Little Font Bold"/>
                <a:ea typeface="One Little Font Bold"/>
                <a:cs typeface="One Little Font Bold"/>
              </a:rPr>
              <a:t>Thur</a:t>
            </a:r>
            <a:r>
              <a:rPr lang="en-US" sz="1100" b="1" spc="33" dirty="0">
                <a:solidFill>
                  <a:srgbClr val="000000"/>
                </a:solidFill>
                <a:latin typeface="One Little Font Bold"/>
                <a:ea typeface="One Little Font Bold"/>
                <a:cs typeface="One Little Font Bold"/>
              </a:rPr>
              <a:t> 15</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July 6-8pm Year 6 Prom</a:t>
            </a:r>
          </a:p>
          <a:p>
            <a:pPr marL="242570" lvl="1" indent="-121285">
              <a:lnSpc>
                <a:spcPts val="1575"/>
              </a:lnSpc>
              <a:buFont typeface="Arial"/>
              <a:buChar char="•"/>
            </a:pPr>
            <a:r>
              <a:rPr lang="en-US" sz="1100" b="1" spc="33" dirty="0">
                <a:solidFill>
                  <a:srgbClr val="000000"/>
                </a:solidFill>
                <a:latin typeface="One Little Font Bold"/>
                <a:ea typeface="One Little Font Bold"/>
                <a:cs typeface="One Little Font Bold"/>
              </a:rPr>
              <a:t>Friday 16</a:t>
            </a:r>
            <a:r>
              <a:rPr lang="en-US" sz="1100" b="1" spc="33" baseline="30000" dirty="0">
                <a:solidFill>
                  <a:srgbClr val="000000"/>
                </a:solidFill>
                <a:latin typeface="One Little Font Bold"/>
                <a:ea typeface="One Little Font Bold"/>
                <a:cs typeface="One Little Font Bold"/>
              </a:rPr>
              <a:t>th</a:t>
            </a:r>
            <a:r>
              <a:rPr lang="en-US" sz="1100" b="1" spc="33" dirty="0">
                <a:solidFill>
                  <a:srgbClr val="000000"/>
                </a:solidFill>
                <a:latin typeface="One Little Font Bold"/>
                <a:ea typeface="One Little Font Bold"/>
                <a:cs typeface="One Little Font Bold"/>
              </a:rPr>
              <a:t> July 9am Leavers’ Assembly and Awards</a:t>
            </a:r>
          </a:p>
          <a:p>
            <a:pPr marL="242570" lvl="1" indent="-121285">
              <a:lnSpc>
                <a:spcPts val="1575"/>
              </a:lnSpc>
              <a:buFont typeface="Arial"/>
              <a:buChar char="•"/>
            </a:pPr>
            <a:endParaRPr lang="en-US" sz="1100" b="1" spc="33" dirty="0">
              <a:solidFill>
                <a:srgbClr val="000000"/>
              </a:solidFill>
              <a:latin typeface="One Little Font Bold"/>
              <a:ea typeface="One Little Font Bold"/>
              <a:cs typeface="One Little Font Bold"/>
            </a:endParaRPr>
          </a:p>
        </p:txBody>
      </p:sp>
      <p:sp>
        <p:nvSpPr>
          <p:cNvPr id="26" name="TextBox 26"/>
          <p:cNvSpPr txBox="1"/>
          <p:nvPr/>
        </p:nvSpPr>
        <p:spPr>
          <a:xfrm>
            <a:off x="2162476" y="9396713"/>
            <a:ext cx="2660086" cy="478790"/>
          </a:xfrm>
          <a:prstGeom prst="rect">
            <a:avLst/>
          </a:prstGeom>
        </p:spPr>
        <p:txBody>
          <a:bodyPr lIns="0" tIns="0" rIns="0" bIns="0" rtlCol="0" anchor="t">
            <a:spAutoFit/>
          </a:bodyPr>
          <a:lstStyle/>
          <a:p>
            <a:pPr algn="ctr">
              <a:lnSpc>
                <a:spcPts val="1959"/>
              </a:lnSpc>
              <a:spcBef>
                <a:spcPct val="0"/>
              </a:spcBef>
            </a:pPr>
            <a:r>
              <a:rPr lang="en-US" sz="1399" spc="41" dirty="0">
                <a:solidFill>
                  <a:srgbClr val="000000"/>
                </a:solidFill>
                <a:latin typeface="One Little Font"/>
                <a:ea typeface="One Little Font"/>
                <a:cs typeface="One Little Font"/>
                <a:sym typeface="One Little Font"/>
              </a:rPr>
              <a:t>“Education is one thing that no one can take away from you.”</a:t>
            </a:r>
          </a:p>
        </p:txBody>
      </p:sp>
      <p:sp>
        <p:nvSpPr>
          <p:cNvPr id="27" name="TextBox 27"/>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u="sng" spc="48">
                <a:solidFill>
                  <a:srgbClr val="000000"/>
                </a:solidFill>
                <a:latin typeface="One Little Font"/>
                <a:ea typeface="One Little Font"/>
                <a:cs typeface="One Little Font"/>
                <a:sym typeface="One Little Font"/>
                <a:hlinkClick r:id="rId15" tooltip="https://www.hanleystlukes.com/page/?title=Parents&amp;pid=10"/>
              </a:rPr>
              <a:t>For more information click here to see our parent page on our school website.</a:t>
            </a:r>
          </a:p>
        </p:txBody>
      </p:sp>
      <p:sp>
        <p:nvSpPr>
          <p:cNvPr id="28" name="TextBox 28"/>
          <p:cNvSpPr txBox="1"/>
          <p:nvPr/>
        </p:nvSpPr>
        <p:spPr>
          <a:xfrm>
            <a:off x="704714" y="5693181"/>
            <a:ext cx="2785665" cy="1548765"/>
          </a:xfrm>
          <a:prstGeom prst="rect">
            <a:avLst/>
          </a:prstGeom>
        </p:spPr>
        <p:txBody>
          <a:bodyPr lIns="0" tIns="0" rIns="0" bIns="0" rtlCol="0" anchor="t">
            <a:spAutoFit/>
          </a:bodyPr>
          <a:lstStyle/>
          <a:p>
            <a:pPr algn="ctr">
              <a:lnSpc>
                <a:spcPts val="2099"/>
              </a:lnSpc>
              <a:spcBef>
                <a:spcPct val="0"/>
              </a:spcBef>
            </a:pPr>
            <a:r>
              <a:rPr lang="en-US" sz="2099" b="1" spc="62">
                <a:solidFill>
                  <a:srgbClr val="E5ECF7"/>
                </a:solidFill>
                <a:latin typeface="One Little Font Bold"/>
                <a:ea typeface="One Little Font Bold"/>
                <a:cs typeface="One Little Font Bold"/>
                <a:sym typeface="One Little Font Bold"/>
              </a:rPr>
              <a:t>Our School Vision:</a:t>
            </a:r>
          </a:p>
          <a:p>
            <a:pPr algn="ctr">
              <a:lnSpc>
                <a:spcPts val="2099"/>
              </a:lnSpc>
              <a:spcBef>
                <a:spcPct val="0"/>
              </a:spcBef>
            </a:pPr>
            <a:endParaRPr lang="en-US" sz="2099" b="1" spc="62">
              <a:solidFill>
                <a:srgbClr val="E5ECF7"/>
              </a:solidFill>
              <a:latin typeface="One Little Font Bold"/>
              <a:ea typeface="One Little Font Bold"/>
              <a:cs typeface="One Little Font Bold"/>
              <a:sym typeface="One Little Font Bold"/>
            </a:endParaRPr>
          </a:p>
          <a:p>
            <a:pPr algn="ctr">
              <a:lnSpc>
                <a:spcPts val="2099"/>
              </a:lnSpc>
              <a:spcBef>
                <a:spcPct val="0"/>
              </a:spcBef>
            </a:pPr>
            <a:r>
              <a:rPr lang="en-US" sz="2099" spc="62">
                <a:solidFill>
                  <a:srgbClr val="E5ECF7"/>
                </a:solidFill>
                <a:latin typeface="One Little Font"/>
                <a:ea typeface="One Little Font"/>
                <a:cs typeface="One Little Font"/>
                <a:sym typeface="One Little Font"/>
              </a:rPr>
              <a:t>“I have come that they may have life and have it to the full.”</a:t>
            </a:r>
          </a:p>
          <a:p>
            <a:pPr algn="ctr">
              <a:lnSpc>
                <a:spcPts val="2099"/>
              </a:lnSpc>
              <a:spcBef>
                <a:spcPct val="0"/>
              </a:spcBef>
            </a:pPr>
            <a:r>
              <a:rPr lang="en-US" sz="2099" spc="62">
                <a:solidFill>
                  <a:srgbClr val="E5ECF7"/>
                </a:solidFill>
                <a:latin typeface="One Little Font"/>
                <a:ea typeface="One Little Font"/>
                <a:cs typeface="One Little Font"/>
                <a:sym typeface="One Little Font"/>
              </a:rPr>
              <a:t>(John 10:10)</a:t>
            </a:r>
          </a:p>
        </p:txBody>
      </p:sp>
      <p:sp>
        <p:nvSpPr>
          <p:cNvPr id="29" name="TextBox 29"/>
          <p:cNvSpPr txBox="1"/>
          <p:nvPr/>
        </p:nvSpPr>
        <p:spPr>
          <a:xfrm>
            <a:off x="449246" y="3751263"/>
            <a:ext cx="6661509" cy="1428838"/>
          </a:xfrm>
          <a:prstGeom prst="rect">
            <a:avLst/>
          </a:prstGeom>
        </p:spPr>
        <p:txBody>
          <a:bodyPr lIns="0" tIns="0" rIns="0" bIns="0" rtlCol="0" anchor="t">
            <a:spAutoFit/>
          </a:bodyPr>
          <a:lstStyle/>
          <a:p>
            <a:pPr algn="ctr">
              <a:lnSpc>
                <a:spcPts val="1421"/>
              </a:lnSpc>
              <a:spcBef>
                <a:spcPct val="0"/>
              </a:spcBef>
            </a:pPr>
            <a:r>
              <a:rPr lang="en-US" sz="1421" spc="42">
                <a:solidFill>
                  <a:srgbClr val="000000"/>
                </a:solidFill>
                <a:latin typeface="One Little Font"/>
                <a:ea typeface="One Little Font"/>
                <a:cs typeface="One Little Font"/>
                <a:sym typeface="One Little Font"/>
              </a:rPr>
              <a:t>Regular reading at home plays a vital role in children’s learning and development across EYFS, KS1 and KS2. We encourage children to read at least 5 times a week, as this helps to build confidence, improve language and comprehension skills, and foster a love of books. Reading little and often supports progress in all areas of the curriculum, not just English. To celebrate this, we offer reading rewards to recognise effort and commitment, helping to motivate children and make reading a positive, enjoyable routine at home.</a:t>
            </a:r>
          </a:p>
          <a:p>
            <a:pPr algn="ctr">
              <a:lnSpc>
                <a:spcPts val="1421"/>
              </a:lnSpc>
              <a:spcBef>
                <a:spcPct val="0"/>
              </a:spcBef>
            </a:pPr>
            <a:endParaRPr lang="en-US" sz="1421" spc="42">
              <a:solidFill>
                <a:srgbClr val="000000"/>
              </a:solidFill>
              <a:latin typeface="One Little Font"/>
              <a:ea typeface="One Little Font"/>
              <a:cs typeface="One Little Font"/>
              <a:sym typeface="One Little Font"/>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5d33e2c-ba52-4a7e-af12-ffa007159f91">
      <Terms xmlns="http://schemas.microsoft.com/office/infopath/2007/PartnerControls"/>
    </lcf76f155ced4ddcb4097134ff3c332f>
    <TaxCatchAll xmlns="1012f84a-f3c1-4822-844a-69cc6ad1b56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BCAC5719DBAD449A5BFD6127D9E55F" ma:contentTypeVersion="13" ma:contentTypeDescription="Create a new document." ma:contentTypeScope="" ma:versionID="96b1bf195cabb8fef9eb2e8dc6f0cede">
  <xsd:schema xmlns:xsd="http://www.w3.org/2001/XMLSchema" xmlns:xs="http://www.w3.org/2001/XMLSchema" xmlns:p="http://schemas.microsoft.com/office/2006/metadata/properties" xmlns:ns2="85d33e2c-ba52-4a7e-af12-ffa007159f91" xmlns:ns3="1012f84a-f3c1-4822-844a-69cc6ad1b568" targetNamespace="http://schemas.microsoft.com/office/2006/metadata/properties" ma:root="true" ma:fieldsID="258af0a6ad3901ba196096104489186e" ns2:_="" ns3:_="">
    <xsd:import namespace="85d33e2c-ba52-4a7e-af12-ffa007159f91"/>
    <xsd:import namespace="1012f84a-f3c1-4822-844a-69cc6ad1b56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d33e2c-ba52-4a7e-af12-ffa007159f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127fb2f6-30e9-48ed-8c55-55d81005019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012f84a-f3c1-4822-844a-69cc6ad1b56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6305a5f-d8c2-48d6-bad1-53882d060267}" ma:internalName="TaxCatchAll" ma:showField="CatchAllData" ma:web="1012f84a-f3c1-4822-844a-69cc6ad1b56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DD3F18D-D47F-4995-BA53-6EC0CBC37165}">
  <ds:schemaRefs>
    <ds:schemaRef ds:uri="http://schemas.microsoft.com/sharepoint/v3/contenttype/forms"/>
  </ds:schemaRefs>
</ds:datastoreItem>
</file>

<file path=customXml/itemProps2.xml><?xml version="1.0" encoding="utf-8"?>
<ds:datastoreItem xmlns:ds="http://schemas.openxmlformats.org/officeDocument/2006/customXml" ds:itemID="{EA93060E-2EB3-4E80-AD8C-044CB6637634}">
  <ds:schemaRefs>
    <ds:schemaRef ds:uri="http://purl.org/dc/terms/"/>
    <ds:schemaRef ds:uri="http://www.w3.org/XML/1998/namespace"/>
    <ds:schemaRef ds:uri="http://schemas.microsoft.com/office/infopath/2007/PartnerControls"/>
    <ds:schemaRef ds:uri="http://schemas.openxmlformats.org/package/2006/metadata/core-properties"/>
    <ds:schemaRef ds:uri="http://purl.org/dc/elements/1.1/"/>
    <ds:schemaRef ds:uri="85d33e2c-ba52-4a7e-af12-ffa007159f91"/>
    <ds:schemaRef ds:uri="http://purl.org/dc/dcmitype/"/>
    <ds:schemaRef ds:uri="http://schemas.microsoft.com/office/2006/documentManagement/types"/>
    <ds:schemaRef ds:uri="1012f84a-f3c1-4822-844a-69cc6ad1b568"/>
    <ds:schemaRef ds:uri="http://schemas.microsoft.com/office/2006/metadata/properties"/>
  </ds:schemaRefs>
</ds:datastoreItem>
</file>

<file path=customXml/itemProps3.xml><?xml version="1.0" encoding="utf-8"?>
<ds:datastoreItem xmlns:ds="http://schemas.openxmlformats.org/officeDocument/2006/customXml" ds:itemID="{64416FE6-3CD3-4161-8DF0-DB14009B60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d33e2c-ba52-4a7e-af12-ffa007159f91"/>
    <ds:schemaRef ds:uri="1012f84a-f3c1-4822-844a-69cc6ad1b5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80</TotalTime>
  <Words>593</Words>
  <Application>Microsoft Office PowerPoint</Application>
  <PresentationFormat>Custom</PresentationFormat>
  <Paragraphs>40</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Comic Sans MS</vt:lpstr>
      <vt:lpstr>One Little Font Bold</vt:lpstr>
      <vt:lpstr>Childos Arabic Bold</vt:lpstr>
      <vt:lpstr>Bugaki</vt:lpstr>
      <vt:lpstr>One Little Font</vt:lpstr>
      <vt:lpstr>Arial</vt:lpstr>
      <vt:lpstr>Childos Arabic</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lastModifiedBy>Beth Wilson</cp:lastModifiedBy>
  <cp:revision>119</cp:revision>
  <cp:lastPrinted>2026-06-26T14:41:28Z</cp:lastPrinted>
  <dcterms:created xsi:type="dcterms:W3CDTF">2006-08-16T00:00:00Z</dcterms:created>
  <dcterms:modified xsi:type="dcterms:W3CDTF">2026-06-26T14:50:42Z</dcterms:modified>
  <dc:identifier>DAGnWZiLAe0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0x010100E4BCAC5719DBAD449A5BFD6127D9E55F</vt:lpwstr>
  </property>
  <property fmtid="{D5CDD505-2E9C-101B-9397-08002B2CF9AE}" pid="3" name="Order">
    <vt:r8>4680800</vt:r8>
  </property>
  <property fmtid="{D5CDD505-2E9C-101B-9397-08002B2CF9AE}" pid="4" name="MediaServiceImageTags">
    <vt:lpwstr/>
  </property>
</Properties>
</file>